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10287000" cx="18288000"/>
  <p:notesSz cx="6858000" cy="9144000"/>
  <p:embeddedFontLst>
    <p:embeddedFont>
      <p:font typeface="Space Grotesk Medium"/>
      <p:regular r:id="rId47"/>
      <p:bold r:id="rId48"/>
    </p:embeddedFont>
    <p:embeddedFont>
      <p:font typeface="Sora"/>
      <p:regular r:id="rId49"/>
      <p:bold r:id="rId50"/>
    </p:embeddedFont>
    <p:embeddedFont>
      <p:font typeface="Sora Medium"/>
      <p:regular r:id="rId51"/>
      <p:bold r:id="rId52"/>
    </p:embeddedFont>
    <p:embeddedFont>
      <p:font typeface="Space Grotesk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5" roundtripDataSignature="AMtx7mj5f/82uJX83TsTVz3ZGA/sxc6P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aceGroteskMedium-bold.fntdata"/><Relationship Id="rId47" Type="http://schemas.openxmlformats.org/officeDocument/2006/relationships/font" Target="fonts/SpaceGroteskMedium-regular.fntdata"/><Relationship Id="rId49" Type="http://schemas.openxmlformats.org/officeDocument/2006/relationships/font" Target="fonts/So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raMedium-regular.fntdata"/><Relationship Id="rId50" Type="http://schemas.openxmlformats.org/officeDocument/2006/relationships/font" Target="fonts/Sora-bold.fntdata"/><Relationship Id="rId53" Type="http://schemas.openxmlformats.org/officeDocument/2006/relationships/font" Target="fonts/SpaceGrotesk-regular.fntdata"/><Relationship Id="rId52" Type="http://schemas.openxmlformats.org/officeDocument/2006/relationships/font" Target="fonts/SoraMedium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SpaceGrotes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90211d050_0_5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1" name="Google Shape;231;g3890211d050_0_5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2" name="Google Shape;232;g3890211d050_0_5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890211d050_0_5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890211d050_0_5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5" name="Google Shape;235;g3890211d050_0_5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90211d050_0_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2" name="Google Shape;252;g3890211d050_0_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3" name="Google Shape;253;g3890211d050_0_17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890211d050_0_1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890211d050_0_1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6" name="Google Shape;256;g3890211d050_0_1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90211d050_0_7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5" name="Google Shape;265;g3890211d050_0_7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6" name="Google Shape;266;g3890211d050_0_7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890211d050_0_7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890211d050_0_7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g3890211d050_0_7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90211d050_0_9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6" name="Google Shape;286;g3890211d050_0_9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7" name="Google Shape;287;g3890211d050_0_9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890211d050_0_9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890211d050_0_9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0" name="Google Shape;290;g3890211d050_0_9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90211d050_0_14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6" name="Google Shape;306;g3890211d050_0_14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7" name="Google Shape;307;g3890211d050_0_14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890211d050_0_14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890211d050_0_14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0" name="Google Shape;310;g3890211d050_0_14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890211d050_0_16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0" name="Google Shape;320;g3890211d050_0_16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1" name="Google Shape;321;g3890211d050_0_167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890211d050_0_16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890211d050_0_16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4" name="Google Shape;324;g3890211d050_0_16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1" name="Google Shape;341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2" name="Google Shape;342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5" name="Google Shape;345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90211d050_0_18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g3890211d050_0_18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g3890211d050_0_18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890211d050_0_18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890211d050_0_18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g3890211d050_0_18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90211d050_0_22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0" name="Google Shape;370;g3890211d050_0_22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1" name="Google Shape;371;g3890211d050_0_22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890211d050_0_2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890211d050_0_22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4" name="Google Shape;374;g3890211d050_0_22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890211d050_0_2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3" name="Google Shape;383;g3890211d050_0_2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4" name="Google Shape;384;g3890211d050_0_24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890211d050_0_2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890211d050_0_24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7" name="Google Shape;387;g3890211d050_0_2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90211d050_0_25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6" name="Google Shape;396;g3890211d050_0_25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g3890211d050_0_25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890211d050_0_25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890211d050_0_25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g3890211d050_0_25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90211d050_0_26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g3890211d050_0_26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0" name="Google Shape;410;g3890211d050_0_26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890211d050_0_26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890211d050_0_26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3" name="Google Shape;413;g3890211d050_0_26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2" name="Google Shape;42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3" name="Google Shape;42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6" name="Google Shape;42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90211d050_0_3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6" name="Google Shape;436;g3890211d050_0_3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7" name="Google Shape;437;g3890211d050_0_3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890211d050_0_3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890211d050_0_3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0" name="Google Shape;440;g3890211d050_0_3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90211d050_0_1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0" name="Google Shape;450;g3890211d050_0_1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1" name="Google Shape;451;g3890211d050_0_1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890211d050_0_1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890211d050_0_1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4" name="Google Shape;454;g3890211d050_0_1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90211d050_0_3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890211d050_0_32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890211d050_0_35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890211d050_0_35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890211d050_0_33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3" name="Google Shape;503;g3890211d050_0_33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4" name="Google Shape;504;g3890211d050_0_33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890211d050_0_33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890211d050_0_33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7" name="Google Shape;507;g3890211d050_0_33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90211d050_0_36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890211d050_0_36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90211d050_0_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90211d050_0_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90211d050_0_37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890211d050_0_37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90211d050_0_39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5" name="Google Shape;545;g3890211d050_0_39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6" name="Google Shape;546;g3890211d050_0_39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890211d050_0_39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890211d050_0_39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9" name="Google Shape;549;g3890211d050_0_39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90211d050_0_55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6" name="Google Shape;566;g3890211d050_0_55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67" name="Google Shape;567;g3890211d050_0_55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890211d050_0_55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890211d050_0_55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70" name="Google Shape;570;g3890211d050_0_55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890211d050_0_64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8" name="Google Shape;588;g3890211d050_0_64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89" name="Google Shape;589;g3890211d050_0_64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3890211d050_0_64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890211d050_0_64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2" name="Google Shape;592;g3890211d050_0_64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890211d050_0_6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0" name="Google Shape;610;g3890211d050_0_6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1" name="Google Shape;611;g3890211d050_0_61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890211d050_0_61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890211d050_0_61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4" name="Google Shape;614;g3890211d050_0_61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90211d050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890211d050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90bc69a18_0_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1" name="Google Shape;641;g3890bc69a18_0_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42" name="Google Shape;642;g3890bc69a18_0_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3890bc69a18_0_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890bc69a18_0_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5" name="Google Shape;645;g3890bc69a18_0_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8910cf0a7b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8910cf0a7b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38910cf0a7b_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90bc69a18_0_2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8" name="Google Shape;668;g3890bc69a18_0_2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9" name="Google Shape;669;g3890bc69a18_0_2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890bc69a18_0_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890bc69a18_0_2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72" name="Google Shape;672;g3890bc69a18_0_2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8910cf0a7b_2_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0" name="Google Shape;690;g38910cf0a7b_2_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1" name="Google Shape;691;g38910cf0a7b_2_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8910cf0a7b_2_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8910cf0a7b_2_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4" name="Google Shape;694;g38910cf0a7b_2_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90211d050_0_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" name="Google Shape;125;g3890211d050_0_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6" name="Google Shape;126;g3890211d050_0_2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890211d050_0_2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890211d050_0_2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" name="Google Shape;129;g3890211d050_0_2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890bc69a18_0_5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11" name="Google Shape;711;g3890bc69a18_0_5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12" name="Google Shape;712;g3890bc69a18_0_5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890bc69a18_0_5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890bc69a18_0_5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15" name="Google Shape;715;g3890bc69a18_0_5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3" name="Google Shape;733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4" name="Google Shape;734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7" name="Google Shape;737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" name="Google Shape;173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4" name="Google Shape;174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" name="Google Shape;177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" name="Google Shape;19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5" name="Google Shape;19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1" name="Google Shape;211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4" name="Google Shape;214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16.png"/><Relationship Id="rId10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06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"/>
          <p:cNvGrpSpPr/>
          <p:nvPr/>
        </p:nvGrpSpPr>
        <p:grpSpPr>
          <a:xfrm>
            <a:off x="537437" y="933456"/>
            <a:ext cx="16121133" cy="8604031"/>
            <a:chOff x="0" y="0"/>
            <a:chExt cx="21494844" cy="11472041"/>
          </a:xfrm>
        </p:grpSpPr>
        <p:sp>
          <p:nvSpPr>
            <p:cNvPr id="93" name="Google Shape;93;p1"/>
            <p:cNvSpPr/>
            <p:nvPr/>
          </p:nvSpPr>
          <p:spPr>
            <a:xfrm>
              <a:off x="9964281" y="0"/>
              <a:ext cx="10895563" cy="10837041"/>
            </a:xfrm>
            <a:custGeom>
              <a:rect b="b" l="l" r="r" t="t"/>
              <a:pathLst>
                <a:path extrusionOk="0" h="10837041" w="10895563">
                  <a:moveTo>
                    <a:pt x="0" y="0"/>
                  </a:moveTo>
                  <a:lnTo>
                    <a:pt x="10895563" y="0"/>
                  </a:lnTo>
                  <a:lnTo>
                    <a:pt x="10895563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43" r="-42" t="0"/>
              </a:stretch>
            </a:blipFill>
            <a:ln>
              <a:noFill/>
            </a:ln>
          </p:spPr>
        </p:sp>
        <p:sp>
          <p:nvSpPr>
            <p:cNvPr id="94" name="Google Shape;94;p1"/>
            <p:cNvSpPr/>
            <p:nvPr/>
          </p:nvSpPr>
          <p:spPr>
            <a:xfrm>
              <a:off x="0" y="0"/>
              <a:ext cx="7066758" cy="10837041"/>
            </a:xfrm>
            <a:custGeom>
              <a:rect b="b" l="l" r="r" t="t"/>
              <a:pathLst>
                <a:path extrusionOk="0" h="10837041" w="7066758">
                  <a:moveTo>
                    <a:pt x="0" y="0"/>
                  </a:moveTo>
                  <a:lnTo>
                    <a:pt x="7066758" y="0"/>
                  </a:lnTo>
                  <a:lnTo>
                    <a:pt x="7066758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67" r="-54243" t="0"/>
              </a:stretch>
            </a:blipFill>
            <a:ln>
              <a:noFill/>
            </a:ln>
          </p:spPr>
        </p:sp>
        <p:sp>
          <p:nvSpPr>
            <p:cNvPr id="95" name="Google Shape;95;p1"/>
            <p:cNvSpPr/>
            <p:nvPr/>
          </p:nvSpPr>
          <p:spPr>
            <a:xfrm>
              <a:off x="6261721" y="0"/>
              <a:ext cx="6120818" cy="10837041"/>
            </a:xfrm>
            <a:custGeom>
              <a:rect b="b" l="l" r="r" t="t"/>
              <a:pathLst>
                <a:path extrusionOk="0" h="10837041" w="6120818">
                  <a:moveTo>
                    <a:pt x="0" y="0"/>
                  </a:moveTo>
                  <a:lnTo>
                    <a:pt x="6120818" y="0"/>
                  </a:lnTo>
                  <a:lnTo>
                    <a:pt x="6120818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5532" r="-62628" t="0"/>
              </a:stretch>
            </a:blipFill>
            <a:ln>
              <a:noFill/>
            </a:ln>
          </p:spPr>
        </p:sp>
        <p:sp>
          <p:nvSpPr>
            <p:cNvPr id="96" name="Google Shape;96;p1"/>
            <p:cNvSpPr/>
            <p:nvPr/>
          </p:nvSpPr>
          <p:spPr>
            <a:xfrm>
              <a:off x="10294481" y="330200"/>
              <a:ext cx="10895563" cy="10837041"/>
            </a:xfrm>
            <a:custGeom>
              <a:rect b="b" l="l" r="r" t="t"/>
              <a:pathLst>
                <a:path extrusionOk="0" h="10837041" w="10895563">
                  <a:moveTo>
                    <a:pt x="0" y="0"/>
                  </a:moveTo>
                  <a:lnTo>
                    <a:pt x="10895563" y="0"/>
                  </a:lnTo>
                  <a:lnTo>
                    <a:pt x="10895563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43" r="-42" t="0"/>
              </a:stretch>
            </a:blipFill>
            <a:ln>
              <a:noFill/>
            </a:ln>
          </p:spPr>
        </p:sp>
        <p:sp>
          <p:nvSpPr>
            <p:cNvPr id="97" name="Google Shape;97;p1"/>
            <p:cNvSpPr/>
            <p:nvPr/>
          </p:nvSpPr>
          <p:spPr>
            <a:xfrm>
              <a:off x="330200" y="330200"/>
              <a:ext cx="7066758" cy="10837041"/>
            </a:xfrm>
            <a:custGeom>
              <a:rect b="b" l="l" r="r" t="t"/>
              <a:pathLst>
                <a:path extrusionOk="0" h="10837041" w="7066758">
                  <a:moveTo>
                    <a:pt x="0" y="0"/>
                  </a:moveTo>
                  <a:lnTo>
                    <a:pt x="7066758" y="0"/>
                  </a:lnTo>
                  <a:lnTo>
                    <a:pt x="7066758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67" r="-54243" t="0"/>
              </a:stretch>
            </a:blipFill>
            <a:ln>
              <a:noFill/>
            </a:ln>
          </p:spPr>
        </p:sp>
        <p:sp>
          <p:nvSpPr>
            <p:cNvPr id="98" name="Google Shape;98;p1"/>
            <p:cNvSpPr/>
            <p:nvPr/>
          </p:nvSpPr>
          <p:spPr>
            <a:xfrm>
              <a:off x="6591921" y="330200"/>
              <a:ext cx="6120818" cy="10837041"/>
            </a:xfrm>
            <a:custGeom>
              <a:rect b="b" l="l" r="r" t="t"/>
              <a:pathLst>
                <a:path extrusionOk="0" h="10837041" w="6120818">
                  <a:moveTo>
                    <a:pt x="0" y="0"/>
                  </a:moveTo>
                  <a:lnTo>
                    <a:pt x="6120818" y="0"/>
                  </a:lnTo>
                  <a:lnTo>
                    <a:pt x="6120818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5532" r="-62628" t="0"/>
              </a:stretch>
            </a:blipFill>
            <a:ln>
              <a:noFill/>
            </a:ln>
          </p:spPr>
        </p:sp>
        <p:sp>
          <p:nvSpPr>
            <p:cNvPr id="99" name="Google Shape;99;p1"/>
            <p:cNvSpPr/>
            <p:nvPr/>
          </p:nvSpPr>
          <p:spPr>
            <a:xfrm>
              <a:off x="10599281" y="635000"/>
              <a:ext cx="10895563" cy="10837041"/>
            </a:xfrm>
            <a:custGeom>
              <a:rect b="b" l="l" r="r" t="t"/>
              <a:pathLst>
                <a:path extrusionOk="0" h="10837041" w="10895563">
                  <a:moveTo>
                    <a:pt x="0" y="0"/>
                  </a:moveTo>
                  <a:lnTo>
                    <a:pt x="10895563" y="0"/>
                  </a:lnTo>
                  <a:lnTo>
                    <a:pt x="10895563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3" r="-42" t="0"/>
              </a:stretch>
            </a:blipFill>
            <a:ln>
              <a:noFill/>
            </a:ln>
          </p:spPr>
        </p:sp>
        <p:sp>
          <p:nvSpPr>
            <p:cNvPr id="100" name="Google Shape;100;p1"/>
            <p:cNvSpPr/>
            <p:nvPr/>
          </p:nvSpPr>
          <p:spPr>
            <a:xfrm>
              <a:off x="711200" y="635000"/>
              <a:ext cx="9146336" cy="10837041"/>
            </a:xfrm>
            <a:custGeom>
              <a:rect b="b" l="l" r="r" t="t"/>
              <a:pathLst>
                <a:path extrusionOk="0" h="10837041" w="9146336">
                  <a:moveTo>
                    <a:pt x="0" y="0"/>
                  </a:moveTo>
                  <a:lnTo>
                    <a:pt x="9146336" y="0"/>
                  </a:lnTo>
                  <a:lnTo>
                    <a:pt x="9146336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19229" t="0"/>
              </a:stretch>
            </a:blipFill>
            <a:ln>
              <a:noFill/>
            </a:ln>
          </p:spPr>
        </p:sp>
        <p:sp>
          <p:nvSpPr>
            <p:cNvPr id="101" name="Google Shape;101;p1"/>
            <p:cNvSpPr/>
            <p:nvPr/>
          </p:nvSpPr>
          <p:spPr>
            <a:xfrm>
              <a:off x="6261721" y="635000"/>
              <a:ext cx="5742311" cy="10837041"/>
            </a:xfrm>
            <a:custGeom>
              <a:rect b="b" l="l" r="r" t="t"/>
              <a:pathLst>
                <a:path extrusionOk="0" h="10837041" w="5742311">
                  <a:moveTo>
                    <a:pt x="0" y="0"/>
                  </a:moveTo>
                  <a:lnTo>
                    <a:pt x="5742311" y="0"/>
                  </a:lnTo>
                  <a:lnTo>
                    <a:pt x="5742311" y="10837041"/>
                  </a:lnTo>
                  <a:lnTo>
                    <a:pt x="0" y="108370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0599" r="-59305" t="0"/>
              </a:stretch>
            </a:blipFill>
            <a:ln>
              <a:noFill/>
            </a:ln>
          </p:spPr>
        </p:sp>
      </p:grpSp>
      <p:sp>
        <p:nvSpPr>
          <p:cNvPr id="102" name="Google Shape;102;p1"/>
          <p:cNvSpPr/>
          <p:nvPr/>
        </p:nvSpPr>
        <p:spPr>
          <a:xfrm>
            <a:off x="9144000" y="429880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03" l="-255" r="-255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1413029" y="1895775"/>
            <a:ext cx="12540000" cy="6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69">
                <a:latin typeface="Sora Medium"/>
                <a:ea typeface="Sora Medium"/>
                <a:cs typeface="Sora Medium"/>
                <a:sym typeface="Sora Medium"/>
              </a:rPr>
              <a:t>Hackathon MeD 2025</a:t>
            </a:r>
            <a:br>
              <a:rPr b="1" lang="en-US" sz="7269">
                <a:latin typeface="Sora Medium"/>
                <a:ea typeface="Sora Medium"/>
                <a:cs typeface="Sora Medium"/>
                <a:sym typeface="Sora Medium"/>
              </a:rPr>
            </a:br>
            <a:r>
              <a:rPr b="1" lang="en-US" sz="7269">
                <a:solidFill>
                  <a:srgbClr val="FE5F00"/>
                </a:solidFill>
                <a:latin typeface="Sora Medium"/>
                <a:ea typeface="Sora Medium"/>
                <a:cs typeface="Sora Medium"/>
                <a:sym typeface="Sora Medium"/>
              </a:rPr>
              <a:t>Dia 01 </a:t>
            </a:r>
            <a:endParaRPr b="1" sz="7269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marR="0" rtl="0" algn="l">
              <a:lnSpc>
                <a:spcPct val="142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69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Abertura</a:t>
            </a:r>
            <a:endParaRPr b="1" i="0" sz="7269" u="none" cap="none" strike="noStrike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marR="0" rtl="0" algn="l">
              <a:lnSpc>
                <a:spcPct val="552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269" u="none" cap="none" strike="noStrike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marR="0" rtl="0" algn="l">
              <a:lnSpc>
                <a:spcPct val="552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269" u="none" cap="none" strike="noStrike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048536" y="8343100"/>
            <a:ext cx="2861450" cy="915200"/>
          </a:xfrm>
          <a:custGeom>
            <a:rect b="b" l="l" r="r" t="t"/>
            <a:pathLst>
              <a:path extrusionOk="0" h="915200" w="2861450">
                <a:moveTo>
                  <a:pt x="0" y="0"/>
                </a:moveTo>
                <a:lnTo>
                  <a:pt x="2861450" y="0"/>
                </a:lnTo>
                <a:lnTo>
                  <a:pt x="2861450" y="915200"/>
                </a:lnTo>
                <a:lnTo>
                  <a:pt x="0" y="9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" r="-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g3890211d050_0_51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238" name="Google Shape;238;g3890211d050_0_51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3890211d050_0_51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g3890211d050_0_51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241" name="Google Shape;241;g3890211d050_0_51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3890211d050_0_51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g3890211d050_0_51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244" name="Google Shape;244;g3890211d050_0_51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3890211d050_0_51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g3890211d050_0_51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247" name="Google Shape;247;g3890211d050_0_51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g3890211d050_0_51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249" name="Google Shape;249;g3890211d050_0_51"/>
          <p:cNvSpPr txBox="1"/>
          <p:nvPr/>
        </p:nvSpPr>
        <p:spPr>
          <a:xfrm>
            <a:off x="1387174" y="2298750"/>
            <a:ext cx="9723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O QUE É O </a:t>
            </a:r>
            <a:b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</a:b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HACKATHON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MED2025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90211d050_0_17"/>
          <p:cNvSpPr/>
          <p:nvPr/>
        </p:nvSpPr>
        <p:spPr>
          <a:xfrm>
            <a:off x="6111784" y="-3157408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g3890211d050_0_17"/>
          <p:cNvSpPr/>
          <p:nvPr/>
        </p:nvSpPr>
        <p:spPr>
          <a:xfrm rot="-5400000">
            <a:off x="-8518475" y="6209530"/>
            <a:ext cx="18436298" cy="1920959"/>
          </a:xfrm>
          <a:custGeom>
            <a:rect b="b" l="l" r="r" t="t"/>
            <a:pathLst>
              <a:path extrusionOk="0" h="1920959" w="18436298">
                <a:moveTo>
                  <a:pt x="0" y="0"/>
                </a:moveTo>
                <a:lnTo>
                  <a:pt x="18436298" y="0"/>
                </a:lnTo>
                <a:lnTo>
                  <a:pt x="18436298" y="1920959"/>
                </a:lnTo>
                <a:lnTo>
                  <a:pt x="0" y="1920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6027" l="0" r="0" t="0"/>
            </a:stretch>
          </a:blipFill>
          <a:ln>
            <a:noFill/>
          </a:ln>
        </p:spPr>
      </p:sp>
      <p:sp>
        <p:nvSpPr>
          <p:cNvPr id="260" name="Google Shape;260;g3890211d050_0_17"/>
          <p:cNvSpPr/>
          <p:nvPr/>
        </p:nvSpPr>
        <p:spPr>
          <a:xfrm>
            <a:off x="14076962" y="3770097"/>
            <a:ext cx="4751881" cy="7710963"/>
          </a:xfrm>
          <a:custGeom>
            <a:rect b="b" l="l" r="r" t="t"/>
            <a:pathLst>
              <a:path extrusionOk="0" h="7710963" w="4751881">
                <a:moveTo>
                  <a:pt x="0" y="0"/>
                </a:moveTo>
                <a:lnTo>
                  <a:pt x="4751881" y="0"/>
                </a:lnTo>
                <a:lnTo>
                  <a:pt x="475188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g3890211d050_0_17"/>
          <p:cNvSpPr txBox="1"/>
          <p:nvPr/>
        </p:nvSpPr>
        <p:spPr>
          <a:xfrm>
            <a:off x="2645025" y="3236417"/>
            <a:ext cx="1299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Space Grotesk Medium"/>
                <a:ea typeface="Space Grotesk Medium"/>
                <a:cs typeface="Space Grotesk Medium"/>
                <a:sym typeface="Space Grotesk Medium"/>
              </a:rPr>
              <a:t>Hackathon MeD2025</a:t>
            </a:r>
            <a:endParaRPr/>
          </a:p>
        </p:txBody>
      </p:sp>
      <p:sp>
        <p:nvSpPr>
          <p:cNvPr id="262" name="Google Shape;262;g3890211d050_0_17"/>
          <p:cNvSpPr txBox="1"/>
          <p:nvPr/>
        </p:nvSpPr>
        <p:spPr>
          <a:xfrm>
            <a:off x="2690971" y="4268826"/>
            <a:ext cx="10977900" cy="5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É uma maratona de análise e visualização de dados com o objetivo de promover a participação feminina no mercado.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Vocês foram divididas em equipes baseadas em conhecimento técnico, senioridade e perfil de trabalho.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Trabalharão colaborativamente para criar uma solução dentro do prazo determinado e atendendo aos critérios técnicos de dados.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g3890211d050_0_72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272" name="Google Shape;272;g3890211d050_0_72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3890211d050_0_72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g3890211d050_0_72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275" name="Google Shape;275;g3890211d050_0_72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3890211d050_0_72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g3890211d050_0_72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278" name="Google Shape;278;g3890211d050_0_72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3890211d050_0_72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g3890211d050_0_72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281" name="Google Shape;281;g3890211d050_0_72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g3890211d050_0_72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283" name="Google Shape;283;g3890211d050_0_72"/>
          <p:cNvSpPr txBox="1"/>
          <p:nvPr/>
        </p:nvSpPr>
        <p:spPr>
          <a:xfrm>
            <a:off x="1387174" y="2298750"/>
            <a:ext cx="972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CRONOGRAMA</a:t>
            </a:r>
            <a:b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</a:b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GERAL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90211d050_0_93"/>
          <p:cNvSpPr/>
          <p:nvPr/>
        </p:nvSpPr>
        <p:spPr>
          <a:xfrm>
            <a:off x="6111784" y="-3157408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g3890211d050_0_93"/>
          <p:cNvSpPr/>
          <p:nvPr/>
        </p:nvSpPr>
        <p:spPr>
          <a:xfrm rot="-5400000">
            <a:off x="-8518475" y="6209530"/>
            <a:ext cx="18436298" cy="1920959"/>
          </a:xfrm>
          <a:custGeom>
            <a:rect b="b" l="l" r="r" t="t"/>
            <a:pathLst>
              <a:path extrusionOk="0" h="1920959" w="18436298">
                <a:moveTo>
                  <a:pt x="0" y="0"/>
                </a:moveTo>
                <a:lnTo>
                  <a:pt x="18436298" y="0"/>
                </a:lnTo>
                <a:lnTo>
                  <a:pt x="18436298" y="1920959"/>
                </a:lnTo>
                <a:lnTo>
                  <a:pt x="0" y="1920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6027" l="0" r="0" t="0"/>
            </a:stretch>
          </a:blipFill>
          <a:ln>
            <a:noFill/>
          </a:ln>
        </p:spPr>
      </p:sp>
      <p:sp>
        <p:nvSpPr>
          <p:cNvPr id="294" name="Google Shape;294;g3890211d050_0_93"/>
          <p:cNvSpPr txBox="1"/>
          <p:nvPr/>
        </p:nvSpPr>
        <p:spPr>
          <a:xfrm>
            <a:off x="2645025" y="3236417"/>
            <a:ext cx="1299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Space Grotesk Medium"/>
                <a:ea typeface="Space Grotesk Medium"/>
                <a:cs typeface="Space Grotesk Medium"/>
                <a:sym typeface="Space Grotesk Medium"/>
              </a:rPr>
              <a:t>Linha do tempo Hackathon</a:t>
            </a:r>
            <a:endParaRPr/>
          </a:p>
        </p:txBody>
      </p:sp>
      <p:sp>
        <p:nvSpPr>
          <p:cNvPr id="295" name="Google Shape;295;g3890211d050_0_93"/>
          <p:cNvSpPr txBox="1"/>
          <p:nvPr/>
        </p:nvSpPr>
        <p:spPr>
          <a:xfrm>
            <a:off x="1660150" y="5934716"/>
            <a:ext cx="4127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4950" lIns="174950" spcFirstLastPara="1" rIns="174950" wrap="square" tIns="174950">
            <a:spAutoFit/>
          </a:bodyPr>
          <a:lstStyle/>
          <a:p>
            <a:pPr indent="344454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lang="en-US" sz="2205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04/10</a:t>
            </a:r>
            <a:r>
              <a:rPr b="1" i="0" lang="en-US" sz="2205" u="none" cap="none" strike="noStrike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1" i="0" lang="en-US" sz="2205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Abertura</a:t>
            </a:r>
            <a:endParaRPr b="1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Explicação do hackathon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0" i="0" lang="en-US" sz="2205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Execução dos projetos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96" name="Google Shape;296;g3890211d050_0_93"/>
          <p:cNvCxnSpPr/>
          <p:nvPr/>
        </p:nvCxnSpPr>
        <p:spPr>
          <a:xfrm>
            <a:off x="2425413" y="5448184"/>
            <a:ext cx="15138300" cy="0"/>
          </a:xfrm>
          <a:prstGeom prst="straightConnector1">
            <a:avLst/>
          </a:prstGeom>
          <a:noFill/>
          <a:ln cap="flat" cmpd="sng" w="729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7" name="Google Shape;297;g3890211d050_0_93"/>
          <p:cNvSpPr txBox="1"/>
          <p:nvPr/>
        </p:nvSpPr>
        <p:spPr>
          <a:xfrm>
            <a:off x="5787860" y="5983817"/>
            <a:ext cx="41277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4950" lIns="174950" spcFirstLastPara="1" rIns="174950" wrap="square" tIns="174950">
            <a:spAutoFit/>
          </a:bodyPr>
          <a:lstStyle/>
          <a:p>
            <a:pPr indent="344454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lang="en-US" sz="2205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07/10</a:t>
            </a:r>
            <a:r>
              <a:rPr b="1" i="0" lang="en-US" sz="2205" u="none" cap="none" strike="noStrike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1"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Mentoria</a:t>
            </a:r>
            <a:endParaRPr b="1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Seção de dicas e apoio com Teo Me Why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8" name="Google Shape;298;g3890211d050_0_93"/>
          <p:cNvSpPr txBox="1"/>
          <p:nvPr/>
        </p:nvSpPr>
        <p:spPr>
          <a:xfrm>
            <a:off x="9915571" y="5983817"/>
            <a:ext cx="41277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4950" lIns="174950" spcFirstLastPara="1" rIns="174950" wrap="square" tIns="174950">
            <a:spAutoFit/>
          </a:bodyPr>
          <a:lstStyle/>
          <a:p>
            <a:pPr indent="344454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lang="en-US" sz="2205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09/10</a:t>
            </a:r>
            <a:r>
              <a:rPr b="1" i="0" lang="en-US" sz="2205" u="none" cap="none" strike="noStrike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1"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Submissão</a:t>
            </a:r>
            <a:endParaRPr b="1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Envio da solução técnica</a:t>
            </a:r>
            <a:b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até às 23h59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9" name="Google Shape;299;g3890211d050_0_93"/>
          <p:cNvSpPr txBox="1"/>
          <p:nvPr/>
        </p:nvSpPr>
        <p:spPr>
          <a:xfrm>
            <a:off x="14043281" y="5983817"/>
            <a:ext cx="4127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4950" lIns="174950" spcFirstLastPara="1" rIns="174950" wrap="square" tIns="174950">
            <a:spAutoFit/>
          </a:bodyPr>
          <a:lstStyle/>
          <a:p>
            <a:pPr indent="344454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lang="en-US" sz="2205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11/10</a:t>
            </a:r>
            <a:r>
              <a:rPr b="1" i="0" lang="en-US" sz="2205" u="none" cap="none" strike="noStrike">
                <a:solidFill>
                  <a:srgbClr val="FE6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1"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Encerramento</a:t>
            </a:r>
            <a:endParaRPr b="1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0" i="0" lang="en-US" sz="2205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Apresentação d</a:t>
            </a: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 pitch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9721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en-US" sz="2205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Premiação</a:t>
            </a:r>
            <a:endParaRPr b="0" i="0" sz="2205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00" name="Google Shape;300;g3890211d050_0_93"/>
          <p:cNvCxnSpPr>
            <a:stCxn id="295" idx="0"/>
          </p:cNvCxnSpPr>
          <p:nvPr/>
        </p:nvCxnSpPr>
        <p:spPr>
          <a:xfrm flipH="1" rot="10800000">
            <a:off x="3724000" y="5419316"/>
            <a:ext cx="8700" cy="515400"/>
          </a:xfrm>
          <a:prstGeom prst="straightConnector1">
            <a:avLst/>
          </a:prstGeom>
          <a:noFill/>
          <a:ln cap="flat" cmpd="sng" w="54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g3890211d050_0_93"/>
          <p:cNvCxnSpPr>
            <a:stCxn id="297" idx="0"/>
          </p:cNvCxnSpPr>
          <p:nvPr/>
        </p:nvCxnSpPr>
        <p:spPr>
          <a:xfrm rot="10800000">
            <a:off x="7848410" y="5448017"/>
            <a:ext cx="3300" cy="535800"/>
          </a:xfrm>
          <a:prstGeom prst="straightConnector1">
            <a:avLst/>
          </a:prstGeom>
          <a:noFill/>
          <a:ln cap="flat" cmpd="sng" w="54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3890211d050_0_93"/>
          <p:cNvCxnSpPr>
            <a:stCxn id="298" idx="0"/>
          </p:cNvCxnSpPr>
          <p:nvPr/>
        </p:nvCxnSpPr>
        <p:spPr>
          <a:xfrm rot="10800000">
            <a:off x="11963821" y="5448017"/>
            <a:ext cx="15600" cy="535800"/>
          </a:xfrm>
          <a:prstGeom prst="straightConnector1">
            <a:avLst/>
          </a:prstGeom>
          <a:noFill/>
          <a:ln cap="flat" cmpd="sng" w="54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3890211d050_0_93"/>
          <p:cNvCxnSpPr>
            <a:stCxn id="299" idx="0"/>
          </p:cNvCxnSpPr>
          <p:nvPr/>
        </p:nvCxnSpPr>
        <p:spPr>
          <a:xfrm rot="10800000">
            <a:off x="16079231" y="5419517"/>
            <a:ext cx="27900" cy="564300"/>
          </a:xfrm>
          <a:prstGeom prst="straightConnector1">
            <a:avLst/>
          </a:prstGeom>
          <a:noFill/>
          <a:ln cap="flat" cmpd="sng" w="54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90211d050_0_146"/>
          <p:cNvSpPr/>
          <p:nvPr/>
        </p:nvSpPr>
        <p:spPr>
          <a:xfrm>
            <a:off x="2046250" y="767775"/>
            <a:ext cx="10998733" cy="8999649"/>
          </a:xfrm>
          <a:custGeom>
            <a:rect b="b" l="l" r="r" t="t"/>
            <a:pathLst>
              <a:path extrusionOk="0" h="8999649" w="9052455">
                <a:moveTo>
                  <a:pt x="0" y="0"/>
                </a:moveTo>
                <a:lnTo>
                  <a:pt x="9052455" y="0"/>
                </a:lnTo>
                <a:lnTo>
                  <a:pt x="9052455" y="8999648"/>
                </a:lnTo>
                <a:lnTo>
                  <a:pt x="0" y="8999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3890211d050_0_146"/>
          <p:cNvSpPr/>
          <p:nvPr/>
        </p:nvSpPr>
        <p:spPr>
          <a:xfrm>
            <a:off x="13435498" y="4566169"/>
            <a:ext cx="4852502" cy="5911677"/>
          </a:xfrm>
          <a:custGeom>
            <a:rect b="b" l="l" r="r" t="t"/>
            <a:pathLst>
              <a:path extrusionOk="0" h="5911677" w="4852502">
                <a:moveTo>
                  <a:pt x="0" y="0"/>
                </a:moveTo>
                <a:lnTo>
                  <a:pt x="4852502" y="0"/>
                </a:lnTo>
                <a:lnTo>
                  <a:pt x="4852502" y="5911677"/>
                </a:lnTo>
                <a:lnTo>
                  <a:pt x="0" y="59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g3890211d050_0_146"/>
          <p:cNvSpPr/>
          <p:nvPr/>
        </p:nvSpPr>
        <p:spPr>
          <a:xfrm rot="-5400000">
            <a:off x="-8082680" y="2525914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2"/>
                </a:lnTo>
                <a:lnTo>
                  <a:pt x="0" y="5483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g3890211d050_0_146"/>
          <p:cNvSpPr/>
          <p:nvPr/>
        </p:nvSpPr>
        <p:spPr>
          <a:xfrm>
            <a:off x="9884215" y="891856"/>
            <a:ext cx="2320942" cy="741734"/>
          </a:xfrm>
          <a:custGeom>
            <a:rect b="b" l="l" r="r" t="t"/>
            <a:pathLst>
              <a:path extrusionOk="0" h="741734" w="2320942">
                <a:moveTo>
                  <a:pt x="0" y="0"/>
                </a:moveTo>
                <a:lnTo>
                  <a:pt x="2320942" y="0"/>
                </a:lnTo>
                <a:lnTo>
                  <a:pt x="2320942" y="741734"/>
                </a:lnTo>
                <a:lnTo>
                  <a:pt x="0" y="741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3890211d050_0_146"/>
          <p:cNvSpPr txBox="1"/>
          <p:nvPr/>
        </p:nvSpPr>
        <p:spPr>
          <a:xfrm>
            <a:off x="2427584" y="1964089"/>
            <a:ext cx="5823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6">
                <a:latin typeface="Space Grotesk Medium"/>
                <a:ea typeface="Space Grotesk Medium"/>
                <a:cs typeface="Space Grotesk Medium"/>
                <a:sym typeface="Space Grotesk Medium"/>
              </a:rPr>
              <a:t>Mentoria coletiva com Teo Me Why</a:t>
            </a:r>
            <a:endParaRPr/>
          </a:p>
        </p:txBody>
      </p:sp>
      <p:sp>
        <p:nvSpPr>
          <p:cNvPr id="317" name="Google Shape;317;g3890211d050_0_146"/>
          <p:cNvSpPr txBox="1"/>
          <p:nvPr/>
        </p:nvSpPr>
        <p:spPr>
          <a:xfrm>
            <a:off x="2160550" y="3773525"/>
            <a:ext cx="7456800" cy="5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Oportunidade para equipes tirarem dúvidas técnicas e avançarem no desenvolvimento das soluções.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2">
                <a:latin typeface="Space Grotesk"/>
                <a:ea typeface="Space Grotesk"/>
                <a:cs typeface="Space Grotesk"/>
                <a:sym typeface="Space Grotesk"/>
              </a:rPr>
              <a:t>Quando? </a:t>
            </a: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07/10, terça-feira.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2">
                <a:latin typeface="Space Grotesk"/>
                <a:ea typeface="Space Grotesk"/>
                <a:cs typeface="Space Grotesk"/>
                <a:sym typeface="Space Grotesk"/>
              </a:rPr>
              <a:t>Horário?</a:t>
            </a: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 De 19h às 21h.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2">
                <a:latin typeface="Space Grotesk"/>
                <a:ea typeface="Space Grotesk"/>
                <a:cs typeface="Space Grotesk"/>
                <a:sym typeface="Space Grotesk"/>
              </a:rPr>
              <a:t>Onde? </a:t>
            </a: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Link do meet será enviado por e-mail.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2">
                <a:latin typeface="Space Grotesk"/>
                <a:ea typeface="Space Grotesk"/>
                <a:cs typeface="Space Grotesk"/>
                <a:sym typeface="Space Grotesk"/>
              </a:rPr>
              <a:t>Quem?</a:t>
            </a:r>
            <a:r>
              <a:rPr lang="en-US" sz="2602">
                <a:latin typeface="Space Grotesk"/>
                <a:ea typeface="Space Grotesk"/>
                <a:cs typeface="Space Grotesk"/>
                <a:sym typeface="Space Grotesk"/>
              </a:rPr>
              <a:t> Somente participantes do Hackathon.</a:t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g3890211d050_0_167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327" name="Google Shape;327;g3890211d050_0_167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3890211d050_0_167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g3890211d050_0_167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330" name="Google Shape;330;g3890211d050_0_167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3890211d050_0_167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g3890211d050_0_167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333" name="Google Shape;333;g3890211d050_0_167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3890211d050_0_167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g3890211d050_0_167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336" name="Google Shape;336;g3890211d050_0_167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g3890211d050_0_167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338" name="Google Shape;338;g3890211d050_0_167"/>
          <p:cNvSpPr txBox="1"/>
          <p:nvPr/>
        </p:nvSpPr>
        <p:spPr>
          <a:xfrm>
            <a:off x="1387174" y="2208350"/>
            <a:ext cx="97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CASE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"/>
          <p:cNvSpPr/>
          <p:nvPr/>
        </p:nvSpPr>
        <p:spPr>
          <a:xfrm rot="5400000">
            <a:off x="-3574798" y="4562548"/>
            <a:ext cx="10477496" cy="1299500"/>
          </a:xfrm>
          <a:custGeom>
            <a:rect b="b" l="l" r="r" t="t"/>
            <a:pathLst>
              <a:path extrusionOk="0" h="1299500" w="10477496">
                <a:moveTo>
                  <a:pt x="0" y="0"/>
                </a:moveTo>
                <a:lnTo>
                  <a:pt x="10477496" y="0"/>
                </a:lnTo>
                <a:lnTo>
                  <a:pt x="10477496" y="1299500"/>
                </a:lnTo>
                <a:lnTo>
                  <a:pt x="0" y="1299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9"/>
          <p:cNvSpPr txBox="1"/>
          <p:nvPr/>
        </p:nvSpPr>
        <p:spPr>
          <a:xfrm>
            <a:off x="2896013" y="358521"/>
            <a:ext cx="1299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Space Grotesk"/>
                <a:ea typeface="Space Grotesk"/>
                <a:cs typeface="Space Grotesk"/>
                <a:sym typeface="Space Grotesk"/>
              </a:rPr>
              <a:t>Associação Passos Mágicos</a:t>
            </a:r>
            <a:endParaRPr/>
          </a:p>
        </p:txBody>
      </p:sp>
      <p:sp>
        <p:nvSpPr>
          <p:cNvPr id="349" name="Google Shape;349;p9"/>
          <p:cNvSpPr/>
          <p:nvPr/>
        </p:nvSpPr>
        <p:spPr>
          <a:xfrm rot="5055654">
            <a:off x="13572124" y="1270241"/>
            <a:ext cx="2458637" cy="2181364"/>
          </a:xfrm>
          <a:custGeom>
            <a:rect b="b" l="l" r="r" t="t"/>
            <a:pathLst>
              <a:path extrusionOk="0" h="2181337" w="2458606">
                <a:moveTo>
                  <a:pt x="0" y="0"/>
                </a:moveTo>
                <a:lnTo>
                  <a:pt x="2458606" y="0"/>
                </a:lnTo>
                <a:lnTo>
                  <a:pt x="2458606" y="2181337"/>
                </a:lnTo>
                <a:lnTo>
                  <a:pt x="0" y="2181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3" r="-54" t="0"/>
            </a:stretch>
          </a:blipFill>
          <a:ln>
            <a:noFill/>
          </a:ln>
        </p:spPr>
      </p:sp>
      <p:grpSp>
        <p:nvGrpSpPr>
          <p:cNvPr id="350" name="Google Shape;350;p9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351" name="Google Shape;351;p9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88C9EB"/>
            </a:solidFill>
            <a:ln>
              <a:noFill/>
            </a:ln>
          </p:spPr>
        </p:sp>
        <p:sp>
          <p:nvSpPr>
            <p:cNvPr id="352" name="Google Shape;352;p9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9"/>
          <p:cNvSpPr txBox="1"/>
          <p:nvPr/>
        </p:nvSpPr>
        <p:spPr>
          <a:xfrm>
            <a:off x="2427962" y="2542200"/>
            <a:ext cx="110511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Fundada por Michelle Flues e Dimetri Ivanoff em 1992, é um projeto social e educacional para crianças e jovens de baixa renda em Embu-Guaçu.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A fórmula mágica para transformação que inclui: educação de qualidade, auxílio psicológico/psicopedagógico, ampliação de sua visão de mundo e protagonismo.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54" name="Google Shape;3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3336" y="3845421"/>
            <a:ext cx="4266424" cy="537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90211d050_0_188"/>
          <p:cNvSpPr/>
          <p:nvPr/>
        </p:nvSpPr>
        <p:spPr>
          <a:xfrm>
            <a:off x="6111784" y="-3157408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g3890211d050_0_188"/>
          <p:cNvSpPr/>
          <p:nvPr/>
        </p:nvSpPr>
        <p:spPr>
          <a:xfrm rot="-5400000">
            <a:off x="-8518475" y="6209530"/>
            <a:ext cx="18436298" cy="1920959"/>
          </a:xfrm>
          <a:custGeom>
            <a:rect b="b" l="l" r="r" t="t"/>
            <a:pathLst>
              <a:path extrusionOk="0" h="1920959" w="18436298">
                <a:moveTo>
                  <a:pt x="0" y="0"/>
                </a:moveTo>
                <a:lnTo>
                  <a:pt x="18436298" y="0"/>
                </a:lnTo>
                <a:lnTo>
                  <a:pt x="18436298" y="1920959"/>
                </a:lnTo>
                <a:lnTo>
                  <a:pt x="0" y="1920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6027" l="0" r="0" t="0"/>
            </a:stretch>
          </a:blipFill>
          <a:ln>
            <a:noFill/>
          </a:ln>
        </p:spPr>
      </p:sp>
      <p:sp>
        <p:nvSpPr>
          <p:cNvPr id="365" name="Google Shape;365;g3890211d050_0_188"/>
          <p:cNvSpPr/>
          <p:nvPr/>
        </p:nvSpPr>
        <p:spPr>
          <a:xfrm>
            <a:off x="14076962" y="3770097"/>
            <a:ext cx="4751881" cy="7710963"/>
          </a:xfrm>
          <a:custGeom>
            <a:rect b="b" l="l" r="r" t="t"/>
            <a:pathLst>
              <a:path extrusionOk="0" h="7710963" w="4751881">
                <a:moveTo>
                  <a:pt x="0" y="0"/>
                </a:moveTo>
                <a:lnTo>
                  <a:pt x="4751881" y="0"/>
                </a:lnTo>
                <a:lnTo>
                  <a:pt x="475188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g3890211d050_0_188"/>
          <p:cNvSpPr txBox="1"/>
          <p:nvPr/>
        </p:nvSpPr>
        <p:spPr>
          <a:xfrm>
            <a:off x="2645025" y="3236425"/>
            <a:ext cx="139284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Grotesk Medium"/>
                <a:ea typeface="Space Grotesk Medium"/>
                <a:cs typeface="Space Grotesk Medium"/>
                <a:sym typeface="Space Grotesk Medium"/>
              </a:rPr>
              <a:t>PEDE - Pesquisa Extensiva do Desenvolvimento Educacional</a:t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7" name="Google Shape;367;g3890211d050_0_188"/>
          <p:cNvSpPr txBox="1"/>
          <p:nvPr/>
        </p:nvSpPr>
        <p:spPr>
          <a:xfrm>
            <a:off x="2690971" y="4268826"/>
            <a:ext cx="10977900" cy="4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Anos de 2022, 2023 e 2024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Anonimizada (registro do aluno e nome anonimizado)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Informações demográficas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Dimensão acadêmica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Dimensão psicossocial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Dimensão psicopedagógica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90211d050_0_228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377" name="Google Shape;377;g3890211d050_0_228"/>
          <p:cNvSpPr txBox="1"/>
          <p:nvPr/>
        </p:nvSpPr>
        <p:spPr>
          <a:xfrm>
            <a:off x="3393025" y="892150"/>
            <a:ext cx="13790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Grotesk Medium"/>
                <a:ea typeface="Space Grotesk Medium"/>
                <a:cs typeface="Space Grotesk Medium"/>
                <a:sym typeface="Space Grotesk Medium"/>
              </a:rPr>
              <a:t>Dimensões acadêmica, psicossocial e psicopedagógica</a:t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8" name="Google Shape;378;g3890211d050_0_228"/>
          <p:cNvSpPr/>
          <p:nvPr/>
        </p:nvSpPr>
        <p:spPr>
          <a:xfrm rot="5400000">
            <a:off x="-5808265" y="4534938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9" name="Google Shape;379;g3890211d050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202" y="1858500"/>
            <a:ext cx="1246395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890211d050_0_228"/>
          <p:cNvSpPr/>
          <p:nvPr/>
        </p:nvSpPr>
        <p:spPr>
          <a:xfrm>
            <a:off x="15624378" y="7086601"/>
            <a:ext cx="2292249" cy="2468637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90211d050_0_241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390" name="Google Shape;390;g3890211d050_0_241"/>
          <p:cNvSpPr txBox="1"/>
          <p:nvPr/>
        </p:nvSpPr>
        <p:spPr>
          <a:xfrm>
            <a:off x="3393025" y="892150"/>
            <a:ext cx="13790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Grotesk Medium"/>
                <a:ea typeface="Space Grotesk Medium"/>
                <a:cs typeface="Space Grotesk Medium"/>
                <a:sym typeface="Space Grotesk Medium"/>
              </a:rPr>
              <a:t>INDE -  índice de desenvolvimento educacional</a:t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1" name="Google Shape;391;g3890211d050_0_241"/>
          <p:cNvSpPr/>
          <p:nvPr/>
        </p:nvSpPr>
        <p:spPr>
          <a:xfrm rot="5400000">
            <a:off x="-5808265" y="4534938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g3890211d050_0_241"/>
          <p:cNvSpPr/>
          <p:nvPr/>
        </p:nvSpPr>
        <p:spPr>
          <a:xfrm>
            <a:off x="15624378" y="7086601"/>
            <a:ext cx="2292249" cy="2468637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g3890211d050_0_241"/>
          <p:cNvSpPr txBox="1"/>
          <p:nvPr/>
        </p:nvSpPr>
        <p:spPr>
          <a:xfrm>
            <a:off x="3655046" y="2478901"/>
            <a:ext cx="10977900" cy="4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acompanhar e analisar a evolução da performance dos alunos da Passos Mágicos foi utilizado um indicador chamado INDE - Índice de Desenvolvimento Educacional.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 uma nota padronizada e que permite avaliar os alunos em grupos (pedras).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2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rot="-9646549">
            <a:off x="-5609793" y="6247660"/>
            <a:ext cx="15053200" cy="6021280"/>
          </a:xfrm>
          <a:custGeom>
            <a:rect b="b" l="l" r="r" t="t"/>
            <a:pathLst>
              <a:path extrusionOk="0" h="6021280" w="15053200">
                <a:moveTo>
                  <a:pt x="0" y="0"/>
                </a:moveTo>
                <a:lnTo>
                  <a:pt x="15053200" y="0"/>
                </a:lnTo>
                <a:lnTo>
                  <a:pt x="15053200" y="6021280"/>
                </a:lnTo>
                <a:lnTo>
                  <a:pt x="0" y="6021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 rot="-5400000">
            <a:off x="6328196" y="-2207941"/>
            <a:ext cx="5610845" cy="14454387"/>
          </a:xfrm>
          <a:custGeom>
            <a:rect b="b" l="l" r="r" t="t"/>
            <a:pathLst>
              <a:path extrusionOk="0" h="14454387" w="4878996">
                <a:moveTo>
                  <a:pt x="0" y="0"/>
                </a:moveTo>
                <a:lnTo>
                  <a:pt x="4878996" y="0"/>
                </a:lnTo>
                <a:lnTo>
                  <a:pt x="4878996" y="14454387"/>
                </a:lnTo>
                <a:lnTo>
                  <a:pt x="0" y="1445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779" l="-101917" r="-142293" t="-7779"/>
            </a:stretch>
          </a:blipFill>
          <a:ln>
            <a:noFill/>
          </a:ln>
        </p:spPr>
      </p:sp>
      <p:sp>
        <p:nvSpPr>
          <p:cNvPr id="111" name="Google Shape;111;p14"/>
          <p:cNvSpPr txBox="1"/>
          <p:nvPr/>
        </p:nvSpPr>
        <p:spPr>
          <a:xfrm>
            <a:off x="2026257" y="1076748"/>
            <a:ext cx="144543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96">
                <a:latin typeface="Space Grotesk Medium"/>
                <a:ea typeface="Space Grotesk Medium"/>
                <a:cs typeface="Space Grotesk Medium"/>
                <a:sym typeface="Space Grotesk Medium"/>
              </a:rPr>
              <a:t>Programação 04/10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2026243" y="2651575"/>
            <a:ext cx="144543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4500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00"/>
              <a:buFont typeface="Space Grotesk"/>
              <a:buChar char="●"/>
            </a:pPr>
            <a:r>
              <a:rPr lang="en-US" sz="3400">
                <a:latin typeface="Space Grotesk"/>
                <a:ea typeface="Space Grotesk"/>
                <a:cs typeface="Space Grotesk"/>
                <a:sym typeface="Space Grotesk"/>
              </a:rPr>
              <a:t>09h às 09h30 - Recepção e boas-vindas ao Hackathon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44500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00"/>
              <a:buFont typeface="Space Grotesk"/>
              <a:buChar char="●"/>
            </a:pPr>
            <a:r>
              <a:rPr lang="en-US" sz="3400">
                <a:latin typeface="Space Grotesk"/>
                <a:ea typeface="Space Grotesk"/>
                <a:cs typeface="Space Grotesk"/>
                <a:sym typeface="Space Grotesk"/>
              </a:rPr>
              <a:t>9h30  às 11h00-  Conhecendo o case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44500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00"/>
              <a:buFont typeface="Space Grotesk"/>
              <a:buChar char="●"/>
            </a:pPr>
            <a:r>
              <a:rPr lang="en-US" sz="3400">
                <a:latin typeface="Space Grotesk"/>
                <a:ea typeface="Space Grotesk"/>
                <a:cs typeface="Space Grotesk"/>
                <a:sym typeface="Space Grotesk"/>
              </a:rPr>
              <a:t>11h às 11h30 - Storytelling de dados: como contar uma boa história?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44500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00"/>
              <a:buFont typeface="Space Grotesk"/>
              <a:buChar char="●"/>
            </a:pPr>
            <a:r>
              <a:rPr lang="en-US" sz="3400">
                <a:latin typeface="Space Grotesk"/>
                <a:ea typeface="Space Grotesk"/>
                <a:cs typeface="Space Grotesk"/>
                <a:sym typeface="Space Grotesk"/>
              </a:rPr>
              <a:t>11h30 às 13h -  Intervalo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44500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00"/>
              <a:buFont typeface="Space Grotesk"/>
              <a:buChar char="●"/>
            </a:pPr>
            <a:r>
              <a:rPr lang="en-US" sz="3400">
                <a:latin typeface="Space Grotesk"/>
                <a:ea typeface="Space Grotesk"/>
                <a:cs typeface="Space Grotesk"/>
                <a:sym typeface="Space Grotesk"/>
              </a:rPr>
              <a:t>13h às 16h - Let's get started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14656100" y="5629275"/>
            <a:ext cx="2603200" cy="2633672"/>
          </a:xfrm>
          <a:custGeom>
            <a:rect b="b" l="l" r="r" t="t"/>
            <a:pathLst>
              <a:path extrusionOk="0" h="2633672" w="2603200">
                <a:moveTo>
                  <a:pt x="0" y="0"/>
                </a:moveTo>
                <a:lnTo>
                  <a:pt x="2603200" y="0"/>
                </a:lnTo>
                <a:lnTo>
                  <a:pt x="2603200" y="2633672"/>
                </a:lnTo>
                <a:lnTo>
                  <a:pt x="0" y="263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90211d050_0_254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403" name="Google Shape;403;g3890211d050_0_254"/>
          <p:cNvSpPr txBox="1"/>
          <p:nvPr/>
        </p:nvSpPr>
        <p:spPr>
          <a:xfrm>
            <a:off x="3393025" y="892150"/>
            <a:ext cx="13790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Grotesk Medium"/>
                <a:ea typeface="Space Grotesk Medium"/>
                <a:cs typeface="Space Grotesk Medium"/>
                <a:sym typeface="Space Grotesk Medium"/>
              </a:rPr>
              <a:t>INDE -  índice de desenvolvimento educacional</a:t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04" name="Google Shape;404;g3890211d050_0_254"/>
          <p:cNvSpPr/>
          <p:nvPr/>
        </p:nvSpPr>
        <p:spPr>
          <a:xfrm rot="5400000">
            <a:off x="-5808265" y="4534938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g3890211d050_0_254"/>
          <p:cNvSpPr/>
          <p:nvPr/>
        </p:nvSpPr>
        <p:spPr>
          <a:xfrm>
            <a:off x="15624378" y="7086601"/>
            <a:ext cx="2292249" cy="2468637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6" name="Google Shape;406;g3890211d050_0_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2312" y="2353875"/>
            <a:ext cx="11883387" cy="720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90211d050_0_266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416" name="Google Shape;416;g3890211d050_0_266"/>
          <p:cNvSpPr txBox="1"/>
          <p:nvPr/>
        </p:nvSpPr>
        <p:spPr>
          <a:xfrm>
            <a:off x="3393025" y="892150"/>
            <a:ext cx="13790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Grotesk Medium"/>
                <a:ea typeface="Space Grotesk Medium"/>
                <a:cs typeface="Space Grotesk Medium"/>
                <a:sym typeface="Space Grotesk Medium"/>
              </a:rPr>
              <a:t>Pedras: topázio, ametista, quartzo e ágata</a:t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17" name="Google Shape;417;g3890211d050_0_266"/>
          <p:cNvSpPr/>
          <p:nvPr/>
        </p:nvSpPr>
        <p:spPr>
          <a:xfrm rot="5400000">
            <a:off x="-5808265" y="4534938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g3890211d050_0_266"/>
          <p:cNvSpPr/>
          <p:nvPr/>
        </p:nvSpPr>
        <p:spPr>
          <a:xfrm>
            <a:off x="15624378" y="7086601"/>
            <a:ext cx="2292249" cy="2468637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9" name="Google Shape;419;g3890211d050_0_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025" y="2111350"/>
            <a:ext cx="11882625" cy="720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/>
        </p:nvSpPr>
        <p:spPr>
          <a:xfrm rot="-5400000">
            <a:off x="1452898" y="-6014333"/>
            <a:ext cx="14533108" cy="14454387"/>
          </a:xfrm>
          <a:custGeom>
            <a:rect b="b" l="l" r="r" t="t"/>
            <a:pathLst>
              <a:path extrusionOk="0" h="14454387" w="14533108">
                <a:moveTo>
                  <a:pt x="0" y="0"/>
                </a:moveTo>
                <a:lnTo>
                  <a:pt x="14533108" y="0"/>
                </a:lnTo>
                <a:lnTo>
                  <a:pt x="14533108" y="14454387"/>
                </a:lnTo>
                <a:lnTo>
                  <a:pt x="0" y="1445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10"/>
          <p:cNvSpPr/>
          <p:nvPr/>
        </p:nvSpPr>
        <p:spPr>
          <a:xfrm>
            <a:off x="15214488" y="8122463"/>
            <a:ext cx="2044812" cy="1735733"/>
          </a:xfrm>
          <a:custGeom>
            <a:rect b="b" l="l" r="r" t="t"/>
            <a:pathLst>
              <a:path extrusionOk="0" h="1735733" w="2044812">
                <a:moveTo>
                  <a:pt x="0" y="0"/>
                </a:moveTo>
                <a:lnTo>
                  <a:pt x="2044812" y="0"/>
                </a:lnTo>
                <a:lnTo>
                  <a:pt x="2044812" y="1735733"/>
                </a:lnTo>
                <a:lnTo>
                  <a:pt x="0" y="1735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10"/>
          <p:cNvSpPr/>
          <p:nvPr/>
        </p:nvSpPr>
        <p:spPr>
          <a:xfrm rot="-9646549">
            <a:off x="-4900437" y="7354664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2"/>
                </a:lnTo>
                <a:lnTo>
                  <a:pt x="0" y="5483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0"/>
          <p:cNvSpPr txBox="1"/>
          <p:nvPr/>
        </p:nvSpPr>
        <p:spPr>
          <a:xfrm>
            <a:off x="3269975" y="3888725"/>
            <a:ext cx="85791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Como podemos ver o potencial do aluno comparando-o com o de outros alunos que tiveram um perfil e condições semelhantes?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1953752" y="1551462"/>
            <a:ext cx="134124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96">
                <a:latin typeface="Space Grotesk Medium"/>
                <a:ea typeface="Space Grotesk Medium"/>
                <a:cs typeface="Space Grotesk Medium"/>
                <a:sym typeface="Space Grotesk Medium"/>
              </a:rPr>
              <a:t>DESAFIO</a:t>
            </a:r>
            <a:endParaRPr/>
          </a:p>
        </p:txBody>
      </p:sp>
      <p:sp>
        <p:nvSpPr>
          <p:cNvPr id="433" name="Google Shape;433;p10"/>
          <p:cNvSpPr/>
          <p:nvPr/>
        </p:nvSpPr>
        <p:spPr>
          <a:xfrm>
            <a:off x="12545254" y="3864574"/>
            <a:ext cx="2048701" cy="2048701"/>
          </a:xfrm>
          <a:custGeom>
            <a:rect b="b" l="l" r="r" t="t"/>
            <a:pathLst>
              <a:path extrusionOk="0" h="2048701" w="2048701">
                <a:moveTo>
                  <a:pt x="0" y="0"/>
                </a:moveTo>
                <a:lnTo>
                  <a:pt x="2048702" y="0"/>
                </a:lnTo>
                <a:lnTo>
                  <a:pt x="2048702" y="2048701"/>
                </a:lnTo>
                <a:lnTo>
                  <a:pt x="0" y="204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90211d050_0_314"/>
          <p:cNvSpPr/>
          <p:nvPr/>
        </p:nvSpPr>
        <p:spPr>
          <a:xfrm rot="-5400000">
            <a:off x="1452898" y="-6014333"/>
            <a:ext cx="14533108" cy="14454387"/>
          </a:xfrm>
          <a:custGeom>
            <a:rect b="b" l="l" r="r" t="t"/>
            <a:pathLst>
              <a:path extrusionOk="0" h="14454387" w="14533108">
                <a:moveTo>
                  <a:pt x="0" y="0"/>
                </a:moveTo>
                <a:lnTo>
                  <a:pt x="14533108" y="0"/>
                </a:lnTo>
                <a:lnTo>
                  <a:pt x="14533108" y="14454387"/>
                </a:lnTo>
                <a:lnTo>
                  <a:pt x="0" y="1445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g3890211d050_0_314"/>
          <p:cNvSpPr/>
          <p:nvPr/>
        </p:nvSpPr>
        <p:spPr>
          <a:xfrm>
            <a:off x="15214488" y="8122463"/>
            <a:ext cx="2044812" cy="1735733"/>
          </a:xfrm>
          <a:custGeom>
            <a:rect b="b" l="l" r="r" t="t"/>
            <a:pathLst>
              <a:path extrusionOk="0" h="1735733" w="2044812">
                <a:moveTo>
                  <a:pt x="0" y="0"/>
                </a:moveTo>
                <a:lnTo>
                  <a:pt x="2044812" y="0"/>
                </a:lnTo>
                <a:lnTo>
                  <a:pt x="2044812" y="1735733"/>
                </a:lnTo>
                <a:lnTo>
                  <a:pt x="0" y="1735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g3890211d050_0_314"/>
          <p:cNvSpPr/>
          <p:nvPr/>
        </p:nvSpPr>
        <p:spPr>
          <a:xfrm rot="-9645028">
            <a:off x="-4910243" y="7344899"/>
            <a:ext cx="13721566" cy="5488626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2"/>
                </a:lnTo>
                <a:lnTo>
                  <a:pt x="0" y="5483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g3890211d050_0_314"/>
          <p:cNvSpPr txBox="1"/>
          <p:nvPr/>
        </p:nvSpPr>
        <p:spPr>
          <a:xfrm>
            <a:off x="1953750" y="3888725"/>
            <a:ext cx="106575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É possível comparar um aluno com a turma e ter uma visão inicial de sua posição?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Existem diferença na defasagem final dentro de subgrupos específicos?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46" name="Google Shape;446;g3890211d050_0_314"/>
          <p:cNvSpPr txBox="1"/>
          <p:nvPr/>
        </p:nvSpPr>
        <p:spPr>
          <a:xfrm>
            <a:off x="1953752" y="1551462"/>
            <a:ext cx="134124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96">
                <a:latin typeface="Space Grotesk Medium"/>
                <a:ea typeface="Space Grotesk Medium"/>
                <a:cs typeface="Space Grotesk Medium"/>
                <a:sym typeface="Space Grotesk Medium"/>
              </a:rPr>
              <a:t>Perguntas de apoio</a:t>
            </a:r>
            <a:endParaRPr/>
          </a:p>
        </p:txBody>
      </p:sp>
      <p:sp>
        <p:nvSpPr>
          <p:cNvPr id="447" name="Google Shape;447;g3890211d050_0_314"/>
          <p:cNvSpPr/>
          <p:nvPr/>
        </p:nvSpPr>
        <p:spPr>
          <a:xfrm>
            <a:off x="13124816" y="3930674"/>
            <a:ext cx="2241346" cy="2120873"/>
          </a:xfrm>
          <a:custGeom>
            <a:rect b="b" l="l" r="r" t="t"/>
            <a:pathLst>
              <a:path extrusionOk="0" h="2120873" w="2241346">
                <a:moveTo>
                  <a:pt x="0" y="0"/>
                </a:moveTo>
                <a:lnTo>
                  <a:pt x="2241346" y="0"/>
                </a:lnTo>
                <a:lnTo>
                  <a:pt x="2241346" y="2120873"/>
                </a:lnTo>
                <a:lnTo>
                  <a:pt x="0" y="2120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g3890211d050_0_114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457" name="Google Shape;457;g3890211d050_0_11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g3890211d050_0_11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g3890211d050_0_114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460" name="Google Shape;460;g3890211d050_0_11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g3890211d050_0_11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g3890211d050_0_114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463" name="Google Shape;463;g3890211d050_0_11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g3890211d050_0_11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g3890211d050_0_114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466" name="Google Shape;466;g3890211d050_0_114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g3890211d050_0_114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468" name="Google Shape;468;g3890211d050_0_114"/>
          <p:cNvSpPr txBox="1"/>
          <p:nvPr/>
        </p:nvSpPr>
        <p:spPr>
          <a:xfrm>
            <a:off x="1387174" y="2298750"/>
            <a:ext cx="972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AVALIAÇÃO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TÉCNICA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A8E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"/>
          <p:cNvSpPr/>
          <p:nvPr/>
        </p:nvSpPr>
        <p:spPr>
          <a:xfrm rot="-5400000">
            <a:off x="-5528835" y="4038556"/>
            <a:ext cx="13716000" cy="1700226"/>
          </a:xfrm>
          <a:custGeom>
            <a:rect b="b" l="l" r="r" t="t"/>
            <a:pathLst>
              <a:path extrusionOk="0" h="1700226" w="13716000">
                <a:moveTo>
                  <a:pt x="0" y="0"/>
                </a:moveTo>
                <a:lnTo>
                  <a:pt x="13716000" y="0"/>
                </a:lnTo>
                <a:lnTo>
                  <a:pt x="13716000" y="1700225"/>
                </a:lnTo>
                <a:lnTo>
                  <a:pt x="0" y="1700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4" name="Google Shape;474;p12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475" name="Google Shape;475;p12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</p:sp>
        <p:sp>
          <p:nvSpPr>
            <p:cNvPr id="476" name="Google Shape;476;p12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12"/>
          <p:cNvSpPr txBox="1"/>
          <p:nvPr/>
        </p:nvSpPr>
        <p:spPr>
          <a:xfrm>
            <a:off x="2645025" y="904875"/>
            <a:ext cx="14429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latin typeface="Space Grotesk"/>
                <a:ea typeface="Space Grotesk"/>
                <a:cs typeface="Space Grotesk"/>
                <a:sym typeface="Space Grotesk"/>
              </a:rPr>
              <a:t>O que é esperado?</a:t>
            </a:r>
            <a:endParaRPr b="1" sz="66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8" name="Google Shape;478;p12"/>
          <p:cNvSpPr txBox="1"/>
          <p:nvPr/>
        </p:nvSpPr>
        <p:spPr>
          <a:xfrm>
            <a:off x="2645025" y="2329988"/>
            <a:ext cx="12538200" cy="8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Tratamento dos dados para alcance dos resultados. 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Qualidade da(s) base(s) de dados final(is) para disponibilização de dados em camada de negócios.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O que </a:t>
            </a:r>
            <a:r>
              <a:rPr b="1" lang="en-US" sz="3000" u="sng">
                <a:latin typeface="Space Grotesk"/>
                <a:ea typeface="Space Grotesk"/>
                <a:cs typeface="Space Grotesk"/>
                <a:sym typeface="Space Grotesk"/>
              </a:rPr>
              <a:t>não é esperado:</a:t>
            </a:r>
            <a:endParaRPr b="1" sz="3000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Criação de campos novos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Criação de novas categorias para as variáveis categóricas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Uso de dados externos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A8E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90211d050_0_328"/>
          <p:cNvSpPr/>
          <p:nvPr/>
        </p:nvSpPr>
        <p:spPr>
          <a:xfrm rot="-5400000">
            <a:off x="-5528835" y="4038556"/>
            <a:ext cx="13716000" cy="1700226"/>
          </a:xfrm>
          <a:custGeom>
            <a:rect b="b" l="l" r="r" t="t"/>
            <a:pathLst>
              <a:path extrusionOk="0" h="1700226" w="13716000">
                <a:moveTo>
                  <a:pt x="0" y="0"/>
                </a:moveTo>
                <a:lnTo>
                  <a:pt x="13716000" y="0"/>
                </a:lnTo>
                <a:lnTo>
                  <a:pt x="13716000" y="1700225"/>
                </a:lnTo>
                <a:lnTo>
                  <a:pt x="0" y="1700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4" name="Google Shape;484;g3890211d050_0_328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485" name="Google Shape;485;g3890211d050_0_328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</p:sp>
        <p:sp>
          <p:nvSpPr>
            <p:cNvPr id="486" name="Google Shape;486;g3890211d050_0_328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g3890211d050_0_328"/>
          <p:cNvSpPr/>
          <p:nvPr/>
        </p:nvSpPr>
        <p:spPr>
          <a:xfrm>
            <a:off x="15183075" y="3937879"/>
            <a:ext cx="3782164" cy="5320421"/>
          </a:xfrm>
          <a:custGeom>
            <a:rect b="b" l="l" r="r" t="t"/>
            <a:pathLst>
              <a:path extrusionOk="0" h="5320421" w="3782164">
                <a:moveTo>
                  <a:pt x="0" y="0"/>
                </a:moveTo>
                <a:lnTo>
                  <a:pt x="3782164" y="0"/>
                </a:lnTo>
                <a:lnTo>
                  <a:pt x="3782164" y="5320421"/>
                </a:lnTo>
                <a:lnTo>
                  <a:pt x="0" y="5320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g3890211d050_0_328"/>
          <p:cNvSpPr txBox="1"/>
          <p:nvPr/>
        </p:nvSpPr>
        <p:spPr>
          <a:xfrm>
            <a:off x="2645025" y="904875"/>
            <a:ext cx="14429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latin typeface="Space Grotesk"/>
                <a:ea typeface="Space Grotesk"/>
                <a:cs typeface="Space Grotesk"/>
                <a:sym typeface="Space Grotesk"/>
              </a:rPr>
              <a:t>Como será a avaliação?</a:t>
            </a:r>
            <a:endParaRPr b="1" sz="66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9" name="Google Shape;489;g3890211d050_0_328"/>
          <p:cNvSpPr txBox="1"/>
          <p:nvPr/>
        </p:nvSpPr>
        <p:spPr>
          <a:xfrm>
            <a:off x="2645025" y="2329988"/>
            <a:ext cx="12538200" cy="5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Perguntas de múltipla escolha sobre a base.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Dataset(s) tratado (s).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Relatório de tratamento e análise descritiva dos dados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Quando</a:t>
            </a: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 Formulário será enviado dia </a:t>
            </a:r>
            <a:r>
              <a:rPr lang="en-US" sz="3000" u="sng">
                <a:latin typeface="Space Grotesk"/>
                <a:ea typeface="Space Grotesk"/>
                <a:cs typeface="Space Grotesk"/>
                <a:sym typeface="Space Grotesk"/>
              </a:rPr>
              <a:t>09/10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Horário?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 Limite de envio às </a:t>
            </a:r>
            <a:r>
              <a:rPr lang="en-US" sz="3000" u="sng">
                <a:latin typeface="Space Grotesk"/>
                <a:ea typeface="Space Grotesk"/>
                <a:cs typeface="Space Grotesk"/>
                <a:sym typeface="Space Grotesk"/>
              </a:rPr>
              <a:t>23h59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Obs.: somente 1 envio por equipe e será considerado o primeiro envio.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Juntos valem </a:t>
            </a: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60% da nota final</a:t>
            </a:r>
            <a:endParaRPr b="1"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A8E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890211d050_0_358"/>
          <p:cNvSpPr/>
          <p:nvPr/>
        </p:nvSpPr>
        <p:spPr>
          <a:xfrm rot="-5400000">
            <a:off x="-5528835" y="4038556"/>
            <a:ext cx="13716000" cy="1700226"/>
          </a:xfrm>
          <a:custGeom>
            <a:rect b="b" l="l" r="r" t="t"/>
            <a:pathLst>
              <a:path extrusionOk="0" h="1700226" w="13716000">
                <a:moveTo>
                  <a:pt x="0" y="0"/>
                </a:moveTo>
                <a:lnTo>
                  <a:pt x="13716000" y="0"/>
                </a:lnTo>
                <a:lnTo>
                  <a:pt x="13716000" y="1700225"/>
                </a:lnTo>
                <a:lnTo>
                  <a:pt x="0" y="1700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5" name="Google Shape;495;g3890211d050_0_358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496" name="Google Shape;496;g3890211d050_0_358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</p:sp>
        <p:sp>
          <p:nvSpPr>
            <p:cNvPr id="497" name="Google Shape;497;g3890211d050_0_358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g3890211d050_0_358"/>
          <p:cNvSpPr/>
          <p:nvPr/>
        </p:nvSpPr>
        <p:spPr>
          <a:xfrm>
            <a:off x="15183075" y="3937879"/>
            <a:ext cx="3782164" cy="5320421"/>
          </a:xfrm>
          <a:custGeom>
            <a:rect b="b" l="l" r="r" t="t"/>
            <a:pathLst>
              <a:path extrusionOk="0" h="5320421" w="3782164">
                <a:moveTo>
                  <a:pt x="0" y="0"/>
                </a:moveTo>
                <a:lnTo>
                  <a:pt x="3782164" y="0"/>
                </a:lnTo>
                <a:lnTo>
                  <a:pt x="3782164" y="5320421"/>
                </a:lnTo>
                <a:lnTo>
                  <a:pt x="0" y="5320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3890211d050_0_358"/>
          <p:cNvSpPr txBox="1"/>
          <p:nvPr/>
        </p:nvSpPr>
        <p:spPr>
          <a:xfrm>
            <a:off x="2645025" y="904875"/>
            <a:ext cx="14429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latin typeface="Space Grotesk"/>
                <a:ea typeface="Space Grotesk"/>
                <a:cs typeface="Space Grotesk"/>
                <a:sym typeface="Space Grotesk"/>
              </a:rPr>
              <a:t>Como será a avaliação?</a:t>
            </a:r>
            <a:endParaRPr b="1" sz="66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0" name="Google Shape;500;g3890211d050_0_358"/>
          <p:cNvSpPr txBox="1"/>
          <p:nvPr/>
        </p:nvSpPr>
        <p:spPr>
          <a:xfrm>
            <a:off x="2645025" y="2329988"/>
            <a:ext cx="12538200" cy="6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Relatório de tratamento e análise descritiva dos dados:</a:t>
            </a:r>
            <a:b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Limitado a 10 páginas (5 folhas frente e verso)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Contendo gráficos, figuras ou  tabelas.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O que </a:t>
            </a:r>
            <a:r>
              <a:rPr b="1" lang="en-US" sz="3000" u="sng">
                <a:latin typeface="Space Grotesk"/>
                <a:ea typeface="Space Grotesk"/>
                <a:cs typeface="Space Grotesk"/>
                <a:sym typeface="Space Grotesk"/>
              </a:rPr>
              <a:t>não é esperado:</a:t>
            </a:r>
            <a:endParaRPr b="1" sz="3000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Apresentação em ppt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Análise preditiva ou Modelo de ML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g3890211d050_0_338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510" name="Google Shape;510;g3890211d050_0_33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g3890211d050_0_33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g3890211d050_0_338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513" name="Google Shape;513;g3890211d050_0_33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g3890211d050_0_33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g3890211d050_0_338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516" name="Google Shape;516;g3890211d050_0_33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3890211d050_0_33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g3890211d050_0_338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519" name="Google Shape;519;g3890211d050_0_338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g3890211d050_0_338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521" name="Google Shape;521;g3890211d050_0_338"/>
          <p:cNvSpPr txBox="1"/>
          <p:nvPr/>
        </p:nvSpPr>
        <p:spPr>
          <a:xfrm>
            <a:off x="1387174" y="2298750"/>
            <a:ext cx="972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AVALIAÇÃO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APRESENTAÇÃO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A8E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90211d050_0_368"/>
          <p:cNvSpPr/>
          <p:nvPr/>
        </p:nvSpPr>
        <p:spPr>
          <a:xfrm rot="-5400000">
            <a:off x="-5528835" y="4038556"/>
            <a:ext cx="13716000" cy="1700226"/>
          </a:xfrm>
          <a:custGeom>
            <a:rect b="b" l="l" r="r" t="t"/>
            <a:pathLst>
              <a:path extrusionOk="0" h="1700226" w="13716000">
                <a:moveTo>
                  <a:pt x="0" y="0"/>
                </a:moveTo>
                <a:lnTo>
                  <a:pt x="13716000" y="0"/>
                </a:lnTo>
                <a:lnTo>
                  <a:pt x="13716000" y="1700225"/>
                </a:lnTo>
                <a:lnTo>
                  <a:pt x="0" y="1700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7" name="Google Shape;527;g3890211d050_0_368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528" name="Google Shape;528;g3890211d050_0_368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</p:sp>
        <p:sp>
          <p:nvSpPr>
            <p:cNvPr id="529" name="Google Shape;529;g3890211d050_0_368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g3890211d050_0_368"/>
          <p:cNvSpPr txBox="1"/>
          <p:nvPr/>
        </p:nvSpPr>
        <p:spPr>
          <a:xfrm>
            <a:off x="2645025" y="904875"/>
            <a:ext cx="14429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latin typeface="Space Grotesk"/>
                <a:ea typeface="Space Grotesk"/>
                <a:cs typeface="Space Grotesk"/>
                <a:sym typeface="Space Grotesk"/>
              </a:rPr>
              <a:t>O que é esperado?</a:t>
            </a:r>
            <a:endParaRPr b="1" sz="66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1" name="Google Shape;531;g3890211d050_0_368"/>
          <p:cNvSpPr txBox="1"/>
          <p:nvPr/>
        </p:nvSpPr>
        <p:spPr>
          <a:xfrm>
            <a:off x="2645025" y="2329988"/>
            <a:ext cx="12538200" cy="7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Apresentação respondendo o desafio e as perguntas propostas.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Indicadores que 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respondem a</a:t>
            </a: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s perguntas.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AutoNum type="arabicPeriod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Criatividade para solucionar o desafio.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Obs.: livre escolha de formato da apresentação (ppt, ferramentas de dataviz ou Excel)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O que </a:t>
            </a:r>
            <a:r>
              <a:rPr b="1" lang="en-US" sz="3000" u="sng">
                <a:latin typeface="Space Grotesk"/>
                <a:ea typeface="Space Grotesk"/>
                <a:cs typeface="Space Grotesk"/>
                <a:sym typeface="Space Grotesk"/>
              </a:rPr>
              <a:t>não é esperado:</a:t>
            </a:r>
            <a:endParaRPr b="1" sz="3000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Criação de site, API ou chatbot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0211d050_0_8"/>
          <p:cNvSpPr/>
          <p:nvPr/>
        </p:nvSpPr>
        <p:spPr>
          <a:xfrm rot="-9645028">
            <a:off x="-5620561" y="6236938"/>
            <a:ext cx="15067682" cy="6027073"/>
          </a:xfrm>
          <a:custGeom>
            <a:rect b="b" l="l" r="r" t="t"/>
            <a:pathLst>
              <a:path extrusionOk="0" h="6021280" w="15053200">
                <a:moveTo>
                  <a:pt x="0" y="0"/>
                </a:moveTo>
                <a:lnTo>
                  <a:pt x="15053200" y="0"/>
                </a:lnTo>
                <a:lnTo>
                  <a:pt x="15053200" y="6021280"/>
                </a:lnTo>
                <a:lnTo>
                  <a:pt x="0" y="6021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g3890211d050_0_8"/>
          <p:cNvSpPr/>
          <p:nvPr/>
        </p:nvSpPr>
        <p:spPr>
          <a:xfrm rot="-5400000">
            <a:off x="6328196" y="-2207941"/>
            <a:ext cx="5610845" cy="14454387"/>
          </a:xfrm>
          <a:custGeom>
            <a:rect b="b" l="l" r="r" t="t"/>
            <a:pathLst>
              <a:path extrusionOk="0" h="14454387" w="4878996">
                <a:moveTo>
                  <a:pt x="0" y="0"/>
                </a:moveTo>
                <a:lnTo>
                  <a:pt x="4878996" y="0"/>
                </a:lnTo>
                <a:lnTo>
                  <a:pt x="4878996" y="14454387"/>
                </a:lnTo>
                <a:lnTo>
                  <a:pt x="0" y="1445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779" l="-101910" r="-142288" t="-7779"/>
            </a:stretch>
          </a:blipFill>
          <a:ln>
            <a:noFill/>
          </a:ln>
        </p:spPr>
      </p:sp>
      <p:sp>
        <p:nvSpPr>
          <p:cNvPr id="120" name="Google Shape;120;g3890211d050_0_8"/>
          <p:cNvSpPr txBox="1"/>
          <p:nvPr/>
        </p:nvSpPr>
        <p:spPr>
          <a:xfrm>
            <a:off x="2026257" y="1076748"/>
            <a:ext cx="144543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96">
                <a:latin typeface="Space Grotesk Medium"/>
                <a:ea typeface="Space Grotesk Medium"/>
                <a:cs typeface="Space Grotesk Medium"/>
                <a:sym typeface="Space Grotesk Medium"/>
              </a:rPr>
              <a:t>Agenda</a:t>
            </a:r>
            <a:endParaRPr/>
          </a:p>
        </p:txBody>
      </p:sp>
      <p:sp>
        <p:nvSpPr>
          <p:cNvPr id="121" name="Google Shape;121;g3890211d050_0_8"/>
          <p:cNvSpPr txBox="1"/>
          <p:nvPr/>
        </p:nvSpPr>
        <p:spPr>
          <a:xfrm>
            <a:off x="2026243" y="2487700"/>
            <a:ext cx="14454300" cy="5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Mulheres em Dados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O que é Hackathon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Cronograma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Case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Avaliação técnica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Avaliação apresentação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50786" lvl="0" marL="45720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SzPts val="3499"/>
              <a:buFont typeface="Space Grotesk"/>
              <a:buChar char="●"/>
            </a:pPr>
            <a:r>
              <a:rPr lang="en-US" sz="3499">
                <a:latin typeface="Space Grotesk"/>
                <a:ea typeface="Space Grotesk"/>
                <a:cs typeface="Space Grotesk"/>
                <a:sym typeface="Space Grotesk"/>
              </a:rPr>
              <a:t>Premiação</a:t>
            </a:r>
            <a:endParaRPr sz="34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" name="Google Shape;122;g3890211d050_0_8"/>
          <p:cNvSpPr/>
          <p:nvPr/>
        </p:nvSpPr>
        <p:spPr>
          <a:xfrm>
            <a:off x="14656100" y="5629275"/>
            <a:ext cx="2603200" cy="2633672"/>
          </a:xfrm>
          <a:custGeom>
            <a:rect b="b" l="l" r="r" t="t"/>
            <a:pathLst>
              <a:path extrusionOk="0" h="2633672" w="2603200">
                <a:moveTo>
                  <a:pt x="0" y="0"/>
                </a:moveTo>
                <a:lnTo>
                  <a:pt x="2603200" y="0"/>
                </a:lnTo>
                <a:lnTo>
                  <a:pt x="2603200" y="2633672"/>
                </a:lnTo>
                <a:lnTo>
                  <a:pt x="0" y="263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A8E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890211d050_0_378"/>
          <p:cNvSpPr/>
          <p:nvPr/>
        </p:nvSpPr>
        <p:spPr>
          <a:xfrm rot="-5400000">
            <a:off x="-5528835" y="4038556"/>
            <a:ext cx="13716000" cy="1700226"/>
          </a:xfrm>
          <a:custGeom>
            <a:rect b="b" l="l" r="r" t="t"/>
            <a:pathLst>
              <a:path extrusionOk="0" h="1700226" w="13716000">
                <a:moveTo>
                  <a:pt x="0" y="0"/>
                </a:moveTo>
                <a:lnTo>
                  <a:pt x="13716000" y="0"/>
                </a:lnTo>
                <a:lnTo>
                  <a:pt x="13716000" y="1700225"/>
                </a:lnTo>
                <a:lnTo>
                  <a:pt x="0" y="1700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7" name="Google Shape;537;g3890211d050_0_378"/>
          <p:cNvGrpSpPr/>
          <p:nvPr/>
        </p:nvGrpSpPr>
        <p:grpSpPr>
          <a:xfrm rot="10800000">
            <a:off x="-171450" y="9373516"/>
            <a:ext cx="18630900" cy="1070134"/>
            <a:chOff x="0" y="0"/>
            <a:chExt cx="24841200" cy="1426845"/>
          </a:xfrm>
        </p:grpSpPr>
        <p:sp>
          <p:nvSpPr>
            <p:cNvPr id="538" name="Google Shape;538;g3890211d050_0_378"/>
            <p:cNvSpPr/>
            <p:nvPr/>
          </p:nvSpPr>
          <p:spPr>
            <a:xfrm>
              <a:off x="25400" y="25400"/>
              <a:ext cx="24790400" cy="1376045"/>
            </a:xfrm>
            <a:custGeom>
              <a:rect b="b" l="l" r="r" t="t"/>
              <a:pathLst>
                <a:path extrusionOk="0" h="1376045" w="24790400">
                  <a:moveTo>
                    <a:pt x="24790400" y="0"/>
                  </a:moveTo>
                  <a:lnTo>
                    <a:pt x="0" y="0"/>
                  </a:lnTo>
                  <a:lnTo>
                    <a:pt x="0" y="1376045"/>
                  </a:lnTo>
                  <a:lnTo>
                    <a:pt x="24790400" y="1376045"/>
                  </a:ln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</p:sp>
        <p:sp>
          <p:nvSpPr>
            <p:cNvPr id="539" name="Google Shape;539;g3890211d050_0_378"/>
            <p:cNvSpPr/>
            <p:nvPr/>
          </p:nvSpPr>
          <p:spPr>
            <a:xfrm>
              <a:off x="0" y="0"/>
              <a:ext cx="24841200" cy="1426845"/>
            </a:xfrm>
            <a:custGeom>
              <a:rect b="b" l="l" r="r" t="t"/>
              <a:pathLst>
                <a:path extrusionOk="0" h="1426845" w="24841200">
                  <a:moveTo>
                    <a:pt x="24815800" y="50800"/>
                  </a:moveTo>
                  <a:lnTo>
                    <a:pt x="25400" y="50800"/>
                  </a:lnTo>
                  <a:lnTo>
                    <a:pt x="25400" y="25400"/>
                  </a:lnTo>
                  <a:lnTo>
                    <a:pt x="50800" y="25400"/>
                  </a:lnTo>
                  <a:lnTo>
                    <a:pt x="50800" y="1401445"/>
                  </a:lnTo>
                  <a:lnTo>
                    <a:pt x="25400" y="1401445"/>
                  </a:lnTo>
                  <a:lnTo>
                    <a:pt x="25400" y="1376045"/>
                  </a:lnTo>
                  <a:lnTo>
                    <a:pt x="24815800" y="1376045"/>
                  </a:lnTo>
                  <a:lnTo>
                    <a:pt x="24815800" y="1401445"/>
                  </a:lnTo>
                  <a:lnTo>
                    <a:pt x="24790400" y="1401445"/>
                  </a:lnTo>
                  <a:lnTo>
                    <a:pt x="24790400" y="25400"/>
                  </a:lnTo>
                  <a:lnTo>
                    <a:pt x="24815800" y="25400"/>
                  </a:lnTo>
                  <a:lnTo>
                    <a:pt x="24815800" y="50800"/>
                  </a:lnTo>
                  <a:moveTo>
                    <a:pt x="24815800" y="0"/>
                  </a:moveTo>
                  <a:cubicBezTo>
                    <a:pt x="24829770" y="0"/>
                    <a:pt x="24841200" y="11430"/>
                    <a:pt x="24841200" y="25400"/>
                  </a:cubicBezTo>
                  <a:lnTo>
                    <a:pt x="24841200" y="1401445"/>
                  </a:lnTo>
                  <a:cubicBezTo>
                    <a:pt x="24841200" y="1415415"/>
                    <a:pt x="24829770" y="1426845"/>
                    <a:pt x="24815800" y="1426845"/>
                  </a:cubicBezTo>
                  <a:lnTo>
                    <a:pt x="25400" y="1426845"/>
                  </a:lnTo>
                  <a:cubicBezTo>
                    <a:pt x="11430" y="1426845"/>
                    <a:pt x="0" y="1415415"/>
                    <a:pt x="0" y="140144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lnTo>
                    <a:pt x="24815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g3890211d050_0_378"/>
          <p:cNvSpPr/>
          <p:nvPr/>
        </p:nvSpPr>
        <p:spPr>
          <a:xfrm>
            <a:off x="15183075" y="3937879"/>
            <a:ext cx="3782164" cy="5320421"/>
          </a:xfrm>
          <a:custGeom>
            <a:rect b="b" l="l" r="r" t="t"/>
            <a:pathLst>
              <a:path extrusionOk="0" h="5320421" w="3782164">
                <a:moveTo>
                  <a:pt x="0" y="0"/>
                </a:moveTo>
                <a:lnTo>
                  <a:pt x="3782164" y="0"/>
                </a:lnTo>
                <a:lnTo>
                  <a:pt x="3782164" y="5320421"/>
                </a:lnTo>
                <a:lnTo>
                  <a:pt x="0" y="5320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g3890211d050_0_378"/>
          <p:cNvSpPr txBox="1"/>
          <p:nvPr/>
        </p:nvSpPr>
        <p:spPr>
          <a:xfrm>
            <a:off x="2645025" y="904875"/>
            <a:ext cx="14429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99">
                <a:latin typeface="Space Grotesk"/>
                <a:ea typeface="Space Grotesk"/>
                <a:cs typeface="Space Grotesk"/>
                <a:sym typeface="Space Grotesk"/>
              </a:rPr>
              <a:t>Como será a avaliação?</a:t>
            </a:r>
            <a:endParaRPr b="1" sz="6699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2" name="Google Shape;542;g3890211d050_0_378"/>
          <p:cNvSpPr txBox="1"/>
          <p:nvPr/>
        </p:nvSpPr>
        <p:spPr>
          <a:xfrm>
            <a:off x="2645025" y="2329988"/>
            <a:ext cx="12538200" cy="6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Banca com jurados avaliando: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Aderência ao desafio e às perguntas propostas.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Conclusão para os problemas secundários.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41910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SzPts val="3000"/>
              <a:buFont typeface="Space Grotesk"/>
              <a:buChar char="●"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Criatividade, qualidade e boas práticas para solucionar o desafio.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Tempo de apresentação: 10 min por equipe.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9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Tempo de pergunta e resposta jurados: 10min por equipe.</a:t>
            </a:r>
            <a:b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000">
                <a:latin typeface="Space Grotesk"/>
                <a:ea typeface="Space Grotesk"/>
                <a:cs typeface="Space Grotesk"/>
                <a:sym typeface="Space Grotesk"/>
              </a:rPr>
              <a:t>Juntos valem </a:t>
            </a: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r>
              <a:rPr b="1" lang="en-US" sz="3000">
                <a:latin typeface="Space Grotesk"/>
                <a:ea typeface="Space Grotesk"/>
                <a:cs typeface="Space Grotesk"/>
                <a:sym typeface="Space Grotesk"/>
              </a:rPr>
              <a:t>0% da nota final</a:t>
            </a:r>
            <a:endParaRPr b="1"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g3890211d050_0_398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552" name="Google Shape;552;g3890211d050_0_39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3890211d050_0_39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g3890211d050_0_398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555" name="Google Shape;555;g3890211d050_0_39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3890211d050_0_39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g3890211d050_0_398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558" name="Google Shape;558;g3890211d050_0_39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3890211d050_0_39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g3890211d050_0_398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561" name="Google Shape;561;g3890211d050_0_398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g3890211d050_0_398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563" name="Google Shape;563;g3890211d050_0_398"/>
          <p:cNvSpPr txBox="1"/>
          <p:nvPr/>
        </p:nvSpPr>
        <p:spPr>
          <a:xfrm>
            <a:off x="1387174" y="2298750"/>
            <a:ext cx="97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PREMIAÇÃO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g3890211d050_0_556"/>
          <p:cNvGrpSpPr/>
          <p:nvPr/>
        </p:nvGrpSpPr>
        <p:grpSpPr>
          <a:xfrm>
            <a:off x="1908355" y="1390512"/>
            <a:ext cx="13769852" cy="7528052"/>
            <a:chOff x="0" y="-38100"/>
            <a:chExt cx="3924600" cy="2145600"/>
          </a:xfrm>
        </p:grpSpPr>
        <p:sp>
          <p:nvSpPr>
            <p:cNvPr id="573" name="Google Shape;573;g3890211d050_0_556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3890211d050_0_556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g3890211d050_0_556"/>
          <p:cNvGrpSpPr/>
          <p:nvPr/>
        </p:nvGrpSpPr>
        <p:grpSpPr>
          <a:xfrm>
            <a:off x="1729117" y="1205671"/>
            <a:ext cx="13769852" cy="7528052"/>
            <a:chOff x="0" y="-38100"/>
            <a:chExt cx="3924600" cy="2145600"/>
          </a:xfrm>
        </p:grpSpPr>
        <p:sp>
          <p:nvSpPr>
            <p:cNvPr id="576" name="Google Shape;576;g3890211d050_0_556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3890211d050_0_556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g3890211d050_0_556"/>
          <p:cNvGrpSpPr/>
          <p:nvPr/>
        </p:nvGrpSpPr>
        <p:grpSpPr>
          <a:xfrm>
            <a:off x="1549878" y="1020831"/>
            <a:ext cx="13769852" cy="7528052"/>
            <a:chOff x="0" y="-38100"/>
            <a:chExt cx="3924600" cy="2145600"/>
          </a:xfrm>
        </p:grpSpPr>
        <p:sp>
          <p:nvSpPr>
            <p:cNvPr id="579" name="Google Shape;579;g3890211d050_0_556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D7E16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3890211d050_0_556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g3890211d050_0_556"/>
          <p:cNvSpPr/>
          <p:nvPr/>
        </p:nvSpPr>
        <p:spPr>
          <a:xfrm>
            <a:off x="6211056" y="-4454651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g3890211d050_0_556"/>
          <p:cNvSpPr/>
          <p:nvPr/>
        </p:nvSpPr>
        <p:spPr>
          <a:xfrm rot="10800000">
            <a:off x="-2714509" y="9044169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g3890211d050_0_556"/>
          <p:cNvSpPr txBox="1"/>
          <p:nvPr/>
        </p:nvSpPr>
        <p:spPr>
          <a:xfrm>
            <a:off x="1908355" y="1820121"/>
            <a:ext cx="807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PRIMEI</a:t>
            </a: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RO LUGAR</a:t>
            </a:r>
            <a:endParaRPr/>
          </a:p>
        </p:txBody>
      </p:sp>
      <p:sp>
        <p:nvSpPr>
          <p:cNvPr id="584" name="Google Shape;584;g3890211d050_0_556"/>
          <p:cNvSpPr txBox="1"/>
          <p:nvPr/>
        </p:nvSpPr>
        <p:spPr>
          <a:xfrm>
            <a:off x="2348388" y="3009889"/>
            <a:ext cx="121728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Sora"/>
                <a:ea typeface="Sora"/>
                <a:cs typeface="Sora"/>
                <a:sym typeface="Sora"/>
              </a:rPr>
              <a:t>Mentoria de carreira | FIAP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latin typeface="Sora"/>
                <a:ea typeface="Sora"/>
                <a:cs typeface="Sora"/>
                <a:sym typeface="Sora"/>
              </a:rPr>
              <a:t>Licença Alura | FIAP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latin typeface="Sora"/>
                <a:ea typeface="Sora"/>
                <a:cs typeface="Sora"/>
                <a:sym typeface="Sora"/>
              </a:rPr>
              <a:t>Clube de Assinaturas | Universidade dos Dados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latin typeface="Sora"/>
                <a:ea typeface="Sora"/>
                <a:cs typeface="Sora"/>
                <a:sym typeface="Sora"/>
              </a:rPr>
              <a:t>Treinamento Descomplicando Python| LINUXtips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Conjunto de teclado e mouse</a:t>
            </a:r>
            <a:endParaRPr b="0" i="0" sz="4499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5" name="Google Shape;585;g3890211d050_0_556"/>
          <p:cNvSpPr/>
          <p:nvPr/>
        </p:nvSpPr>
        <p:spPr>
          <a:xfrm>
            <a:off x="12872010" y="6838898"/>
            <a:ext cx="2996404" cy="3029002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g3890211d050_0_640"/>
          <p:cNvGrpSpPr/>
          <p:nvPr/>
        </p:nvGrpSpPr>
        <p:grpSpPr>
          <a:xfrm>
            <a:off x="1908355" y="1390512"/>
            <a:ext cx="13769852" cy="7528052"/>
            <a:chOff x="0" y="-38100"/>
            <a:chExt cx="3924600" cy="2145600"/>
          </a:xfrm>
        </p:grpSpPr>
        <p:sp>
          <p:nvSpPr>
            <p:cNvPr id="595" name="Google Shape;595;g3890211d050_0_64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890211d050_0_64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g3890211d050_0_640"/>
          <p:cNvGrpSpPr/>
          <p:nvPr/>
        </p:nvGrpSpPr>
        <p:grpSpPr>
          <a:xfrm>
            <a:off x="1729117" y="1205671"/>
            <a:ext cx="13769852" cy="7528052"/>
            <a:chOff x="0" y="-38100"/>
            <a:chExt cx="3924600" cy="2145600"/>
          </a:xfrm>
        </p:grpSpPr>
        <p:sp>
          <p:nvSpPr>
            <p:cNvPr id="598" name="Google Shape;598;g3890211d050_0_64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3890211d050_0_64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g3890211d050_0_640"/>
          <p:cNvGrpSpPr/>
          <p:nvPr/>
        </p:nvGrpSpPr>
        <p:grpSpPr>
          <a:xfrm>
            <a:off x="1549878" y="1020831"/>
            <a:ext cx="13769852" cy="7528052"/>
            <a:chOff x="0" y="-38100"/>
            <a:chExt cx="3924600" cy="2145600"/>
          </a:xfrm>
        </p:grpSpPr>
        <p:sp>
          <p:nvSpPr>
            <p:cNvPr id="601" name="Google Shape;601;g3890211d050_0_64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D7E16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3890211d050_0_64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g3890211d050_0_640"/>
          <p:cNvSpPr/>
          <p:nvPr/>
        </p:nvSpPr>
        <p:spPr>
          <a:xfrm>
            <a:off x="6211056" y="-4454651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4" name="Google Shape;604;g3890211d050_0_640"/>
          <p:cNvSpPr/>
          <p:nvPr/>
        </p:nvSpPr>
        <p:spPr>
          <a:xfrm rot="10800000">
            <a:off x="-2714509" y="9044169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g3890211d050_0_640"/>
          <p:cNvSpPr txBox="1"/>
          <p:nvPr/>
        </p:nvSpPr>
        <p:spPr>
          <a:xfrm>
            <a:off x="1908355" y="1820121"/>
            <a:ext cx="807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SEGUND</a:t>
            </a: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O LUGAR</a:t>
            </a:r>
            <a:endParaRPr/>
          </a:p>
        </p:txBody>
      </p:sp>
      <p:sp>
        <p:nvSpPr>
          <p:cNvPr id="606" name="Google Shape;606;g3890211d050_0_640"/>
          <p:cNvSpPr txBox="1"/>
          <p:nvPr/>
        </p:nvSpPr>
        <p:spPr>
          <a:xfrm>
            <a:off x="2348388" y="3009889"/>
            <a:ext cx="121728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Sora"/>
                <a:ea typeface="Sora"/>
                <a:cs typeface="Sora"/>
                <a:sym typeface="Sora"/>
              </a:rPr>
              <a:t>Clube de Assinaturas | Universidade dos Dados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latin typeface="Sora"/>
                <a:ea typeface="Sora"/>
                <a:cs typeface="Sora"/>
                <a:sym typeface="Sora"/>
              </a:rPr>
              <a:t>Treinamento Descomplicando Python| LINUXtips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Headset sem fio</a:t>
            </a:r>
            <a:endParaRPr b="0" i="0" sz="4499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7" name="Google Shape;607;g3890211d050_0_640"/>
          <p:cNvSpPr/>
          <p:nvPr/>
        </p:nvSpPr>
        <p:spPr>
          <a:xfrm>
            <a:off x="12872010" y="6838898"/>
            <a:ext cx="2996404" cy="3029002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3890211d050_0_619"/>
          <p:cNvGrpSpPr/>
          <p:nvPr/>
        </p:nvGrpSpPr>
        <p:grpSpPr>
          <a:xfrm>
            <a:off x="1908355" y="1390512"/>
            <a:ext cx="13769852" cy="7528052"/>
            <a:chOff x="0" y="-38100"/>
            <a:chExt cx="3924600" cy="2145600"/>
          </a:xfrm>
        </p:grpSpPr>
        <p:sp>
          <p:nvSpPr>
            <p:cNvPr id="617" name="Google Shape;617;g3890211d050_0_61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3890211d050_0_61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g3890211d050_0_619"/>
          <p:cNvGrpSpPr/>
          <p:nvPr/>
        </p:nvGrpSpPr>
        <p:grpSpPr>
          <a:xfrm>
            <a:off x="1729117" y="1205671"/>
            <a:ext cx="13769852" cy="7528052"/>
            <a:chOff x="0" y="-38100"/>
            <a:chExt cx="3924600" cy="2145600"/>
          </a:xfrm>
        </p:grpSpPr>
        <p:sp>
          <p:nvSpPr>
            <p:cNvPr id="620" name="Google Shape;620;g3890211d050_0_61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3890211d050_0_61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g3890211d050_0_619"/>
          <p:cNvGrpSpPr/>
          <p:nvPr/>
        </p:nvGrpSpPr>
        <p:grpSpPr>
          <a:xfrm>
            <a:off x="1549878" y="1020831"/>
            <a:ext cx="13769852" cy="7528052"/>
            <a:chOff x="0" y="-38100"/>
            <a:chExt cx="3924600" cy="2145600"/>
          </a:xfrm>
        </p:grpSpPr>
        <p:sp>
          <p:nvSpPr>
            <p:cNvPr id="623" name="Google Shape;623;g3890211d050_0_61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D7E16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3890211d050_0_61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g3890211d050_0_619"/>
          <p:cNvSpPr/>
          <p:nvPr/>
        </p:nvSpPr>
        <p:spPr>
          <a:xfrm>
            <a:off x="6211056" y="-4454651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g3890211d050_0_619"/>
          <p:cNvSpPr/>
          <p:nvPr/>
        </p:nvSpPr>
        <p:spPr>
          <a:xfrm rot="10800000">
            <a:off x="-2714509" y="9044169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g3890211d050_0_619"/>
          <p:cNvSpPr txBox="1"/>
          <p:nvPr/>
        </p:nvSpPr>
        <p:spPr>
          <a:xfrm>
            <a:off x="1908355" y="1820121"/>
            <a:ext cx="807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TERCEI</a:t>
            </a: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RO LUGAR</a:t>
            </a:r>
            <a:endParaRPr/>
          </a:p>
        </p:txBody>
      </p:sp>
      <p:sp>
        <p:nvSpPr>
          <p:cNvPr id="628" name="Google Shape;628;g3890211d050_0_619"/>
          <p:cNvSpPr txBox="1"/>
          <p:nvPr/>
        </p:nvSpPr>
        <p:spPr>
          <a:xfrm>
            <a:off x="2348388" y="3009889"/>
            <a:ext cx="121728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Sora"/>
                <a:ea typeface="Sora"/>
                <a:cs typeface="Sora"/>
                <a:sym typeface="Sora"/>
              </a:rPr>
              <a:t>Clube de Assinaturas | Universidade dos Dados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latin typeface="Sora"/>
                <a:ea typeface="Sora"/>
                <a:cs typeface="Sora"/>
                <a:sym typeface="Sora"/>
              </a:rPr>
              <a:t>Treinamento Descomplicando Python| LINUXtips</a:t>
            </a:r>
            <a:br>
              <a:rPr lang="en-US" sz="3800">
                <a:latin typeface="Sora"/>
                <a:ea typeface="Sora"/>
                <a:cs typeface="Sora"/>
                <a:sym typeface="Sora"/>
              </a:rPr>
            </a:br>
            <a:r>
              <a:rPr lang="en-US" sz="3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Livros da área de dados</a:t>
            </a:r>
            <a:endParaRPr b="0" i="0" sz="4499" u="none" cap="none" strike="noStrik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9" name="Google Shape;629;g3890211d050_0_619"/>
          <p:cNvSpPr/>
          <p:nvPr/>
        </p:nvSpPr>
        <p:spPr>
          <a:xfrm>
            <a:off x="12872010" y="6838898"/>
            <a:ext cx="2996404" cy="3029002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90211d050_0_0"/>
          <p:cNvSpPr/>
          <p:nvPr/>
        </p:nvSpPr>
        <p:spPr>
          <a:xfrm rot="-5400000">
            <a:off x="6364788" y="-2898798"/>
            <a:ext cx="5537660" cy="14454387"/>
          </a:xfrm>
          <a:custGeom>
            <a:rect b="b" l="l" r="r" t="t"/>
            <a:pathLst>
              <a:path extrusionOk="0" h="14454387" w="4878996">
                <a:moveTo>
                  <a:pt x="0" y="0"/>
                </a:moveTo>
                <a:lnTo>
                  <a:pt x="4878996" y="0"/>
                </a:lnTo>
                <a:lnTo>
                  <a:pt x="4878996" y="14454387"/>
                </a:lnTo>
                <a:lnTo>
                  <a:pt x="0" y="1445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79" l="-101910" r="-142288" t="-7779"/>
            </a:stretch>
          </a:blipFill>
          <a:ln>
            <a:noFill/>
          </a:ln>
        </p:spPr>
      </p:sp>
      <p:sp>
        <p:nvSpPr>
          <p:cNvPr id="635" name="Google Shape;635;g3890211d050_0_0"/>
          <p:cNvSpPr/>
          <p:nvPr/>
        </p:nvSpPr>
        <p:spPr>
          <a:xfrm rot="-9645028">
            <a:off x="-5620561" y="6236938"/>
            <a:ext cx="15067682" cy="6027073"/>
          </a:xfrm>
          <a:custGeom>
            <a:rect b="b" l="l" r="r" t="t"/>
            <a:pathLst>
              <a:path extrusionOk="0" h="6021280" w="15053200">
                <a:moveTo>
                  <a:pt x="0" y="0"/>
                </a:moveTo>
                <a:lnTo>
                  <a:pt x="15053200" y="0"/>
                </a:lnTo>
                <a:lnTo>
                  <a:pt x="15053200" y="6021280"/>
                </a:lnTo>
                <a:lnTo>
                  <a:pt x="0" y="6021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6" name="Google Shape;636;g3890211d050_0_0"/>
          <p:cNvSpPr txBox="1"/>
          <p:nvPr/>
        </p:nvSpPr>
        <p:spPr>
          <a:xfrm>
            <a:off x="1916857" y="1559573"/>
            <a:ext cx="144543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96">
                <a:latin typeface="Space Grotesk Medium"/>
                <a:ea typeface="Space Grotesk Medium"/>
                <a:cs typeface="Space Grotesk Medium"/>
                <a:sym typeface="Space Grotesk Medium"/>
              </a:rPr>
              <a:t>Workshop: </a:t>
            </a:r>
            <a:r>
              <a:rPr lang="en-US" sz="6296">
                <a:latin typeface="Space Grotesk"/>
                <a:ea typeface="Space Grotesk"/>
                <a:cs typeface="Space Grotesk"/>
                <a:sym typeface="Space Grotesk"/>
              </a:rPr>
              <a:t>Storytelling de dados</a:t>
            </a:r>
            <a:endParaRPr/>
          </a:p>
        </p:txBody>
      </p:sp>
      <p:sp>
        <p:nvSpPr>
          <p:cNvPr id="637" name="Google Shape;637;g3890211d050_0_0"/>
          <p:cNvSpPr txBox="1"/>
          <p:nvPr/>
        </p:nvSpPr>
        <p:spPr>
          <a:xfrm>
            <a:off x="1916862" y="3162000"/>
            <a:ext cx="144543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99">
                <a:latin typeface="Space Grotesk"/>
                <a:ea typeface="Space Grotesk"/>
                <a:cs typeface="Space Grotesk"/>
                <a:sym typeface="Space Grotesk"/>
              </a:rPr>
              <a:t>Ana Raquel</a:t>
            </a:r>
            <a:br>
              <a:rPr b="1" lang="en-US" sz="3999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999">
                <a:latin typeface="Space Grotesk"/>
                <a:ea typeface="Space Grotesk"/>
                <a:cs typeface="Space Grotesk"/>
                <a:sym typeface="Space Grotesk"/>
              </a:rPr>
              <a:t>Cientista de dados no Itaú,</a:t>
            </a:r>
            <a:br>
              <a:rPr lang="en-US" sz="3999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US" sz="3999">
                <a:latin typeface="Space Grotesk"/>
                <a:ea typeface="Space Grotesk"/>
                <a:cs typeface="Space Grotesk"/>
                <a:sym typeface="Space Grotesk"/>
              </a:rPr>
              <a:t>Coordenadora dos cursos de Dados da Pós Tech FIAP+Alura</a:t>
            </a:r>
            <a:endParaRPr/>
          </a:p>
        </p:txBody>
      </p:sp>
      <p:sp>
        <p:nvSpPr>
          <p:cNvPr id="638" name="Google Shape;638;g3890211d050_0_0"/>
          <p:cNvSpPr/>
          <p:nvPr/>
        </p:nvSpPr>
        <p:spPr>
          <a:xfrm>
            <a:off x="14656100" y="5629275"/>
            <a:ext cx="2603200" cy="2633672"/>
          </a:xfrm>
          <a:custGeom>
            <a:rect b="b" l="l" r="r" t="t"/>
            <a:pathLst>
              <a:path extrusionOk="0" h="2633672" w="2603200">
                <a:moveTo>
                  <a:pt x="0" y="0"/>
                </a:moveTo>
                <a:lnTo>
                  <a:pt x="2603200" y="0"/>
                </a:lnTo>
                <a:lnTo>
                  <a:pt x="2603200" y="2633672"/>
                </a:lnTo>
                <a:lnTo>
                  <a:pt x="0" y="263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g3890bc69a18_0_8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648" name="Google Shape;648;g3890bc69a18_0_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3890bc69a18_0_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g3890bc69a18_0_8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651" name="Google Shape;651;g3890bc69a18_0_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3890bc69a18_0_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g3890bc69a18_0_8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654" name="Google Shape;654;g3890bc69a18_0_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3890bc69a18_0_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g3890bc69a18_0_8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657" name="Google Shape;657;g3890bc69a18_0_8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8" name="Google Shape;658;g3890bc69a18_0_8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659" name="Google Shape;659;g3890bc69a18_0_8"/>
          <p:cNvSpPr txBox="1"/>
          <p:nvPr/>
        </p:nvSpPr>
        <p:spPr>
          <a:xfrm>
            <a:off x="1387174" y="2298750"/>
            <a:ext cx="972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VAMOS CONHECER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OS GRUPOS?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B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38910cf0a7b_0_0" title="Captura de Tela 2025-10-04 às 13.47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983201" cy="893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g3890bc69a18_0_28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675" name="Google Shape;675;g3890bc69a18_0_2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3890bc69a18_0_2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g3890bc69a18_0_28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678" name="Google Shape;678;g3890bc69a18_0_2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3890bc69a18_0_2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g3890bc69a18_0_28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681" name="Google Shape;681;g3890bc69a18_0_28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3890bc69a18_0_28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g3890bc69a18_0_28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684" name="Google Shape;684;g3890bc69a18_0_28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5" name="Google Shape;685;g3890bc69a18_0_28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686" name="Google Shape;686;g3890bc69a18_0_28"/>
          <p:cNvSpPr txBox="1"/>
          <p:nvPr/>
        </p:nvSpPr>
        <p:spPr>
          <a:xfrm>
            <a:off x="1387174" y="2298750"/>
            <a:ext cx="97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CONTA NO DISCORD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687" name="Google Shape;687;g3890bc69a18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463" y="3841250"/>
            <a:ext cx="3762375" cy="38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g38910cf0a7b_2_4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697" name="Google Shape;697;g38910cf0a7b_2_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38910cf0a7b_2_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g38910cf0a7b_2_4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700" name="Google Shape;700;g38910cf0a7b_2_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38910cf0a7b_2_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g38910cf0a7b_2_4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703" name="Google Shape;703;g38910cf0a7b_2_4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38910cf0a7b_2_4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g38910cf0a7b_2_4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706" name="Google Shape;706;g38910cf0a7b_2_4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7" name="Google Shape;707;g38910cf0a7b_2_4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708" name="Google Shape;708;g38910cf0a7b_2_4"/>
          <p:cNvSpPr txBox="1"/>
          <p:nvPr/>
        </p:nvSpPr>
        <p:spPr>
          <a:xfrm>
            <a:off x="1387174" y="2298750"/>
            <a:ext cx="97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wifi: med@2025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3890211d050_0_29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132" name="Google Shape;132;g3890211d050_0_2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3890211d050_0_2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g3890211d050_0_29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135" name="Google Shape;135;g3890211d050_0_2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g3890211d050_0_2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g3890211d050_0_29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138" name="Google Shape;138;g3890211d050_0_29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3890211d050_0_29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3890211d050_0_29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141" name="Google Shape;141;g3890211d050_0_29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3890211d050_0_29"/>
          <p:cNvSpPr/>
          <p:nvPr/>
        </p:nvSpPr>
        <p:spPr>
          <a:xfrm>
            <a:off x="8144425" y="304830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143" name="Google Shape;143;g3890211d050_0_29"/>
          <p:cNvSpPr/>
          <p:nvPr/>
        </p:nvSpPr>
        <p:spPr>
          <a:xfrm>
            <a:off x="2851363" y="2551037"/>
            <a:ext cx="5937509" cy="2084368"/>
          </a:xfrm>
          <a:custGeom>
            <a:rect b="b" l="l" r="r" t="t"/>
            <a:pathLst>
              <a:path extrusionOk="0" h="915200" w="2861450">
                <a:moveTo>
                  <a:pt x="0" y="0"/>
                </a:moveTo>
                <a:lnTo>
                  <a:pt x="2861450" y="0"/>
                </a:lnTo>
                <a:lnTo>
                  <a:pt x="2861450" y="915200"/>
                </a:lnTo>
                <a:lnTo>
                  <a:pt x="0" y="9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000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g3890bc69a18_0_50"/>
          <p:cNvGrpSpPr/>
          <p:nvPr/>
        </p:nvGrpSpPr>
        <p:grpSpPr>
          <a:xfrm>
            <a:off x="1387177" y="1392496"/>
            <a:ext cx="13769852" cy="7528052"/>
            <a:chOff x="0" y="-38100"/>
            <a:chExt cx="3924600" cy="2145600"/>
          </a:xfrm>
        </p:grpSpPr>
        <p:sp>
          <p:nvSpPr>
            <p:cNvPr id="718" name="Google Shape;718;g3890bc69a18_0_5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00AA8E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3890bc69a18_0_5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g3890bc69a18_0_50"/>
          <p:cNvGrpSpPr/>
          <p:nvPr/>
        </p:nvGrpSpPr>
        <p:grpSpPr>
          <a:xfrm>
            <a:off x="1207939" y="1207656"/>
            <a:ext cx="13769852" cy="7528052"/>
            <a:chOff x="0" y="-38100"/>
            <a:chExt cx="3924600" cy="2145600"/>
          </a:xfrm>
        </p:grpSpPr>
        <p:sp>
          <p:nvSpPr>
            <p:cNvPr id="721" name="Google Shape;721;g3890bc69a18_0_5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88C9EB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3890bc69a18_0_5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g3890bc69a18_0_50"/>
          <p:cNvGrpSpPr/>
          <p:nvPr/>
        </p:nvGrpSpPr>
        <p:grpSpPr>
          <a:xfrm>
            <a:off x="1028700" y="1022816"/>
            <a:ext cx="13769852" cy="7528052"/>
            <a:chOff x="0" y="-38100"/>
            <a:chExt cx="3924600" cy="2145600"/>
          </a:xfrm>
        </p:grpSpPr>
        <p:sp>
          <p:nvSpPr>
            <p:cNvPr id="724" name="Google Shape;724;g3890bc69a18_0_50"/>
            <p:cNvSpPr/>
            <p:nvPr/>
          </p:nvSpPr>
          <p:spPr>
            <a:xfrm>
              <a:off x="0" y="0"/>
              <a:ext cx="3924476" cy="2107420"/>
            </a:xfrm>
            <a:custGeom>
              <a:rect b="b" l="l" r="r" t="t"/>
              <a:pathLst>
                <a:path extrusionOk="0" h="2107420" w="3924476">
                  <a:moveTo>
                    <a:pt x="28675" y="0"/>
                  </a:moveTo>
                  <a:lnTo>
                    <a:pt x="3895802" y="0"/>
                  </a:lnTo>
                  <a:cubicBezTo>
                    <a:pt x="3903407" y="0"/>
                    <a:pt x="3910700" y="3021"/>
                    <a:pt x="3916078" y="8399"/>
                  </a:cubicBezTo>
                  <a:cubicBezTo>
                    <a:pt x="3921455" y="13776"/>
                    <a:pt x="3924476" y="21070"/>
                    <a:pt x="3924476" y="28675"/>
                  </a:cubicBezTo>
                  <a:lnTo>
                    <a:pt x="3924476" y="2078745"/>
                  </a:lnTo>
                  <a:cubicBezTo>
                    <a:pt x="3924476" y="2094582"/>
                    <a:pt x="3911638" y="2107420"/>
                    <a:pt x="3895802" y="2107420"/>
                  </a:cubicBezTo>
                  <a:lnTo>
                    <a:pt x="28675" y="2107420"/>
                  </a:lnTo>
                  <a:cubicBezTo>
                    <a:pt x="12838" y="2107420"/>
                    <a:pt x="0" y="2094582"/>
                    <a:pt x="0" y="207874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3890bc69a18_0_50"/>
            <p:cNvSpPr txBox="1"/>
            <p:nvPr/>
          </p:nvSpPr>
          <p:spPr>
            <a:xfrm>
              <a:off x="0" y="-38100"/>
              <a:ext cx="3924600" cy="21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g3890bc69a18_0_50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9" l="0" r="0" t="0"/>
            </a:stretch>
          </a:blipFill>
          <a:ln>
            <a:noFill/>
          </a:ln>
        </p:spPr>
      </p:sp>
      <p:sp>
        <p:nvSpPr>
          <p:cNvPr id="727" name="Google Shape;727;g3890bc69a18_0_50"/>
          <p:cNvSpPr/>
          <p:nvPr/>
        </p:nvSpPr>
        <p:spPr>
          <a:xfrm>
            <a:off x="13271029" y="241796"/>
            <a:ext cx="2774920" cy="2806493"/>
          </a:xfrm>
          <a:custGeom>
            <a:rect b="b" l="l" r="r" t="t"/>
            <a:pathLst>
              <a:path extrusionOk="0" h="2806493" w="2774920">
                <a:moveTo>
                  <a:pt x="0" y="0"/>
                </a:moveTo>
                <a:lnTo>
                  <a:pt x="2774920" y="0"/>
                </a:lnTo>
                <a:lnTo>
                  <a:pt x="2774920" y="2806493"/>
                </a:lnTo>
                <a:lnTo>
                  <a:pt x="0" y="2806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g3890bc69a18_0_50"/>
          <p:cNvSpPr/>
          <p:nvPr/>
        </p:nvSpPr>
        <p:spPr>
          <a:xfrm>
            <a:off x="8571400" y="3131753"/>
            <a:ext cx="6094634" cy="5238683"/>
          </a:xfrm>
          <a:custGeom>
            <a:rect b="b" l="l" r="r" t="t"/>
            <a:pathLst>
              <a:path extrusionOk="0" h="5238683" w="6094634">
                <a:moveTo>
                  <a:pt x="0" y="0"/>
                </a:moveTo>
                <a:lnTo>
                  <a:pt x="6094634" y="0"/>
                </a:lnTo>
                <a:lnTo>
                  <a:pt x="6094634" y="5238684"/>
                </a:lnTo>
                <a:lnTo>
                  <a:pt x="0" y="523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99" l="-259" r="-249" t="0"/>
            </a:stretch>
          </a:blipFill>
          <a:ln>
            <a:noFill/>
          </a:ln>
        </p:spPr>
      </p:sp>
      <p:sp>
        <p:nvSpPr>
          <p:cNvPr id="729" name="Google Shape;729;g3890bc69a18_0_50"/>
          <p:cNvSpPr txBox="1"/>
          <p:nvPr/>
        </p:nvSpPr>
        <p:spPr>
          <a:xfrm>
            <a:off x="1387174" y="2298750"/>
            <a:ext cx="97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ACESSO AOS DADOS</a:t>
            </a:r>
            <a:endParaRPr b="1" sz="60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730" name="Google Shape;730;g3890bc69a18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775" y="3340632"/>
            <a:ext cx="4835402" cy="48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0CD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5"/>
          <p:cNvSpPr/>
          <p:nvPr/>
        </p:nvSpPr>
        <p:spPr>
          <a:xfrm rot="-917368">
            <a:off x="-2214885" y="-734839"/>
            <a:ext cx="18814872" cy="7525949"/>
          </a:xfrm>
          <a:custGeom>
            <a:rect b="b" l="l" r="r" t="t"/>
            <a:pathLst>
              <a:path extrusionOk="0" h="7525949" w="18814872">
                <a:moveTo>
                  <a:pt x="0" y="0"/>
                </a:moveTo>
                <a:lnTo>
                  <a:pt x="18814872" y="0"/>
                </a:lnTo>
                <a:lnTo>
                  <a:pt x="18814872" y="7525949"/>
                </a:lnTo>
                <a:lnTo>
                  <a:pt x="0" y="7525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40" name="Google Shape;740;p15"/>
          <p:cNvGrpSpPr/>
          <p:nvPr/>
        </p:nvGrpSpPr>
        <p:grpSpPr>
          <a:xfrm>
            <a:off x="6725473" y="1620654"/>
            <a:ext cx="5333238" cy="5333238"/>
            <a:chOff x="0" y="0"/>
            <a:chExt cx="7110984" cy="7110984"/>
          </a:xfrm>
        </p:grpSpPr>
        <p:sp>
          <p:nvSpPr>
            <p:cNvPr id="741" name="Google Shape;741;p15"/>
            <p:cNvSpPr/>
            <p:nvPr/>
          </p:nvSpPr>
          <p:spPr>
            <a:xfrm>
              <a:off x="12700" y="12700"/>
              <a:ext cx="7085584" cy="7085584"/>
            </a:xfrm>
            <a:custGeom>
              <a:rect b="b" l="l" r="r" t="t"/>
              <a:pathLst>
                <a:path extrusionOk="0" h="7085584" w="7085584">
                  <a:moveTo>
                    <a:pt x="0" y="3542792"/>
                  </a:moveTo>
                  <a:cubicBezTo>
                    <a:pt x="0" y="1586103"/>
                    <a:pt x="1586103" y="0"/>
                    <a:pt x="3542792" y="0"/>
                  </a:cubicBezTo>
                  <a:cubicBezTo>
                    <a:pt x="5499481" y="0"/>
                    <a:pt x="7085584" y="1586103"/>
                    <a:pt x="7085584" y="3542792"/>
                  </a:cubicBezTo>
                  <a:cubicBezTo>
                    <a:pt x="7085584" y="5499481"/>
                    <a:pt x="5499481" y="7085584"/>
                    <a:pt x="3542792" y="7085584"/>
                  </a:cubicBezTo>
                  <a:cubicBezTo>
                    <a:pt x="1586103" y="7085584"/>
                    <a:pt x="0" y="5499481"/>
                    <a:pt x="0" y="3542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0" y="0"/>
              <a:ext cx="7110984" cy="7110984"/>
            </a:xfrm>
            <a:custGeom>
              <a:rect b="b" l="l" r="r" t="t"/>
              <a:pathLst>
                <a:path extrusionOk="0" h="7110984" w="7110984">
                  <a:moveTo>
                    <a:pt x="0" y="3555492"/>
                  </a:moveTo>
                  <a:cubicBezTo>
                    <a:pt x="0" y="1591818"/>
                    <a:pt x="1591818" y="0"/>
                    <a:pt x="3555492" y="0"/>
                  </a:cubicBezTo>
                  <a:lnTo>
                    <a:pt x="3555492" y="12700"/>
                  </a:lnTo>
                  <a:lnTo>
                    <a:pt x="3555492" y="0"/>
                  </a:lnTo>
                  <a:cubicBezTo>
                    <a:pt x="5519166" y="0"/>
                    <a:pt x="7110984" y="1591818"/>
                    <a:pt x="7110984" y="3555492"/>
                  </a:cubicBezTo>
                  <a:lnTo>
                    <a:pt x="7098284" y="3555492"/>
                  </a:lnTo>
                  <a:lnTo>
                    <a:pt x="7110984" y="3555492"/>
                  </a:lnTo>
                  <a:cubicBezTo>
                    <a:pt x="7110984" y="5519166"/>
                    <a:pt x="5519166" y="7110984"/>
                    <a:pt x="3555492" y="7110984"/>
                  </a:cubicBezTo>
                  <a:lnTo>
                    <a:pt x="3555492" y="7098284"/>
                  </a:lnTo>
                  <a:lnTo>
                    <a:pt x="3555492" y="7110984"/>
                  </a:lnTo>
                  <a:cubicBezTo>
                    <a:pt x="1591818" y="7110984"/>
                    <a:pt x="0" y="5519166"/>
                    <a:pt x="0" y="3555492"/>
                  </a:cubicBezTo>
                  <a:lnTo>
                    <a:pt x="12700" y="3555492"/>
                  </a:lnTo>
                  <a:lnTo>
                    <a:pt x="23368" y="3562350"/>
                  </a:lnTo>
                  <a:cubicBezTo>
                    <a:pt x="20320" y="3567049"/>
                    <a:pt x="14478" y="3569208"/>
                    <a:pt x="9144" y="3567684"/>
                  </a:cubicBezTo>
                  <a:cubicBezTo>
                    <a:pt x="3810" y="3566160"/>
                    <a:pt x="0" y="3561080"/>
                    <a:pt x="0" y="3555492"/>
                  </a:cubicBezTo>
                  <a:moveTo>
                    <a:pt x="25400" y="3555492"/>
                  </a:moveTo>
                  <a:lnTo>
                    <a:pt x="12700" y="3555492"/>
                  </a:lnTo>
                  <a:lnTo>
                    <a:pt x="2032" y="3548634"/>
                  </a:lnTo>
                  <a:cubicBezTo>
                    <a:pt x="5080" y="3543935"/>
                    <a:pt x="10922" y="3541776"/>
                    <a:pt x="16256" y="3543300"/>
                  </a:cubicBezTo>
                  <a:cubicBezTo>
                    <a:pt x="21590" y="3544824"/>
                    <a:pt x="25400" y="3549904"/>
                    <a:pt x="25400" y="3555492"/>
                  </a:cubicBezTo>
                  <a:cubicBezTo>
                    <a:pt x="25400" y="5505069"/>
                    <a:pt x="1605915" y="7085584"/>
                    <a:pt x="3555492" y="7085584"/>
                  </a:cubicBezTo>
                  <a:cubicBezTo>
                    <a:pt x="5505069" y="7085584"/>
                    <a:pt x="7085584" y="5505069"/>
                    <a:pt x="7085584" y="3555492"/>
                  </a:cubicBezTo>
                  <a:cubicBezTo>
                    <a:pt x="7085584" y="1605915"/>
                    <a:pt x="5505069" y="25400"/>
                    <a:pt x="3555492" y="25400"/>
                  </a:cubicBezTo>
                  <a:lnTo>
                    <a:pt x="3555492" y="12700"/>
                  </a:lnTo>
                  <a:lnTo>
                    <a:pt x="3555492" y="25400"/>
                  </a:lnTo>
                  <a:cubicBezTo>
                    <a:pt x="1605915" y="25400"/>
                    <a:pt x="25400" y="1605915"/>
                    <a:pt x="25400" y="355549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15"/>
          <p:cNvGrpSpPr/>
          <p:nvPr/>
        </p:nvGrpSpPr>
        <p:grpSpPr>
          <a:xfrm>
            <a:off x="6565023" y="1440204"/>
            <a:ext cx="5333238" cy="5333238"/>
            <a:chOff x="0" y="0"/>
            <a:chExt cx="7110984" cy="7110984"/>
          </a:xfrm>
        </p:grpSpPr>
        <p:sp>
          <p:nvSpPr>
            <p:cNvPr id="744" name="Google Shape;744;p15"/>
            <p:cNvSpPr/>
            <p:nvPr/>
          </p:nvSpPr>
          <p:spPr>
            <a:xfrm>
              <a:off x="12700" y="12700"/>
              <a:ext cx="7085584" cy="7085584"/>
            </a:xfrm>
            <a:custGeom>
              <a:rect b="b" l="l" r="r" t="t"/>
              <a:pathLst>
                <a:path extrusionOk="0" h="7085584" w="7085584">
                  <a:moveTo>
                    <a:pt x="0" y="3542792"/>
                  </a:moveTo>
                  <a:cubicBezTo>
                    <a:pt x="0" y="1586103"/>
                    <a:pt x="1586103" y="0"/>
                    <a:pt x="3542792" y="0"/>
                  </a:cubicBezTo>
                  <a:cubicBezTo>
                    <a:pt x="5499481" y="0"/>
                    <a:pt x="7085584" y="1586103"/>
                    <a:pt x="7085584" y="3542792"/>
                  </a:cubicBezTo>
                  <a:cubicBezTo>
                    <a:pt x="7085584" y="5499481"/>
                    <a:pt x="5499481" y="7085584"/>
                    <a:pt x="3542792" y="7085584"/>
                  </a:cubicBezTo>
                  <a:cubicBezTo>
                    <a:pt x="1586103" y="7085584"/>
                    <a:pt x="0" y="5499481"/>
                    <a:pt x="0" y="3542792"/>
                  </a:cubicBezTo>
                  <a:close/>
                </a:path>
              </a:pathLst>
            </a:custGeom>
            <a:solidFill>
              <a:srgbClr val="FFE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0" y="0"/>
              <a:ext cx="7110984" cy="7110984"/>
            </a:xfrm>
            <a:custGeom>
              <a:rect b="b" l="l" r="r" t="t"/>
              <a:pathLst>
                <a:path extrusionOk="0" h="7110984" w="7110984">
                  <a:moveTo>
                    <a:pt x="0" y="3555492"/>
                  </a:moveTo>
                  <a:cubicBezTo>
                    <a:pt x="0" y="1591818"/>
                    <a:pt x="1591818" y="0"/>
                    <a:pt x="3555492" y="0"/>
                  </a:cubicBezTo>
                  <a:lnTo>
                    <a:pt x="3555492" y="12700"/>
                  </a:lnTo>
                  <a:lnTo>
                    <a:pt x="3555492" y="0"/>
                  </a:lnTo>
                  <a:cubicBezTo>
                    <a:pt x="5519166" y="0"/>
                    <a:pt x="7110984" y="1591818"/>
                    <a:pt x="7110984" y="3555492"/>
                  </a:cubicBezTo>
                  <a:lnTo>
                    <a:pt x="7098284" y="3555492"/>
                  </a:lnTo>
                  <a:lnTo>
                    <a:pt x="7110984" y="3555492"/>
                  </a:lnTo>
                  <a:cubicBezTo>
                    <a:pt x="7110984" y="5519166"/>
                    <a:pt x="5519166" y="7110984"/>
                    <a:pt x="3555492" y="7110984"/>
                  </a:cubicBezTo>
                  <a:lnTo>
                    <a:pt x="3555492" y="7098284"/>
                  </a:lnTo>
                  <a:lnTo>
                    <a:pt x="3555492" y="7110984"/>
                  </a:lnTo>
                  <a:cubicBezTo>
                    <a:pt x="1591818" y="7110984"/>
                    <a:pt x="0" y="5519166"/>
                    <a:pt x="0" y="3555492"/>
                  </a:cubicBezTo>
                  <a:lnTo>
                    <a:pt x="12700" y="3555492"/>
                  </a:lnTo>
                  <a:lnTo>
                    <a:pt x="23368" y="3562350"/>
                  </a:lnTo>
                  <a:cubicBezTo>
                    <a:pt x="20320" y="3567049"/>
                    <a:pt x="14478" y="3569208"/>
                    <a:pt x="9144" y="3567684"/>
                  </a:cubicBezTo>
                  <a:cubicBezTo>
                    <a:pt x="3810" y="3566160"/>
                    <a:pt x="0" y="3561080"/>
                    <a:pt x="0" y="3555492"/>
                  </a:cubicBezTo>
                  <a:moveTo>
                    <a:pt x="25400" y="3555492"/>
                  </a:moveTo>
                  <a:lnTo>
                    <a:pt x="12700" y="3555492"/>
                  </a:lnTo>
                  <a:lnTo>
                    <a:pt x="2032" y="3548634"/>
                  </a:lnTo>
                  <a:cubicBezTo>
                    <a:pt x="5080" y="3543935"/>
                    <a:pt x="10922" y="3541776"/>
                    <a:pt x="16256" y="3543300"/>
                  </a:cubicBezTo>
                  <a:cubicBezTo>
                    <a:pt x="21590" y="3544824"/>
                    <a:pt x="25400" y="3549904"/>
                    <a:pt x="25400" y="3555492"/>
                  </a:cubicBezTo>
                  <a:cubicBezTo>
                    <a:pt x="25400" y="5505069"/>
                    <a:pt x="1605915" y="7085584"/>
                    <a:pt x="3555492" y="7085584"/>
                  </a:cubicBezTo>
                  <a:cubicBezTo>
                    <a:pt x="5505069" y="7085584"/>
                    <a:pt x="7085584" y="5505069"/>
                    <a:pt x="7085584" y="3555492"/>
                  </a:cubicBezTo>
                  <a:cubicBezTo>
                    <a:pt x="7085584" y="1605915"/>
                    <a:pt x="5505069" y="25400"/>
                    <a:pt x="3555492" y="25400"/>
                  </a:cubicBezTo>
                  <a:lnTo>
                    <a:pt x="3555492" y="12700"/>
                  </a:lnTo>
                  <a:lnTo>
                    <a:pt x="3555492" y="25400"/>
                  </a:lnTo>
                  <a:cubicBezTo>
                    <a:pt x="1605915" y="25400"/>
                    <a:pt x="25400" y="1605915"/>
                    <a:pt x="25400" y="355549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15"/>
          <p:cNvSpPr/>
          <p:nvPr/>
        </p:nvSpPr>
        <p:spPr>
          <a:xfrm>
            <a:off x="7369598" y="2526629"/>
            <a:ext cx="3724104" cy="3160396"/>
          </a:xfrm>
          <a:custGeom>
            <a:rect b="b" l="l" r="r" t="t"/>
            <a:pathLst>
              <a:path extrusionOk="0" h="3160396" w="3724104">
                <a:moveTo>
                  <a:pt x="0" y="0"/>
                </a:moveTo>
                <a:lnTo>
                  <a:pt x="3724104" y="0"/>
                </a:lnTo>
                <a:lnTo>
                  <a:pt x="3724104" y="3160396"/>
                </a:lnTo>
                <a:lnTo>
                  <a:pt x="0" y="3160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7" name="Google Shape;747;p15"/>
          <p:cNvSpPr txBox="1"/>
          <p:nvPr/>
        </p:nvSpPr>
        <p:spPr>
          <a:xfrm>
            <a:off x="6592487" y="7197222"/>
            <a:ext cx="5206646" cy="1600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4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Vamos mudar essa realidade de desigualdade juntos?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6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/>
          <p:nvPr/>
        </p:nvSpPr>
        <p:spPr>
          <a:xfrm>
            <a:off x="6111784" y="-3157408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"/>
          <p:cNvSpPr/>
          <p:nvPr/>
        </p:nvSpPr>
        <p:spPr>
          <a:xfrm rot="-5400000">
            <a:off x="-8518475" y="6209530"/>
            <a:ext cx="18436298" cy="1920959"/>
          </a:xfrm>
          <a:custGeom>
            <a:rect b="b" l="l" r="r" t="t"/>
            <a:pathLst>
              <a:path extrusionOk="0" h="1920959" w="18436298">
                <a:moveTo>
                  <a:pt x="0" y="0"/>
                </a:moveTo>
                <a:lnTo>
                  <a:pt x="18436298" y="0"/>
                </a:lnTo>
                <a:lnTo>
                  <a:pt x="18436298" y="1920959"/>
                </a:lnTo>
                <a:lnTo>
                  <a:pt x="0" y="1920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6027" l="0" r="-2" t="0"/>
            </a:stretch>
          </a:blipFill>
          <a:ln>
            <a:noFill/>
          </a:ln>
        </p:spPr>
      </p:sp>
      <p:sp>
        <p:nvSpPr>
          <p:cNvPr id="154" name="Google Shape;154;p2"/>
          <p:cNvSpPr/>
          <p:nvPr/>
        </p:nvSpPr>
        <p:spPr>
          <a:xfrm>
            <a:off x="14076962" y="3770097"/>
            <a:ext cx="4751881" cy="7710963"/>
          </a:xfrm>
          <a:custGeom>
            <a:rect b="b" l="l" r="r" t="t"/>
            <a:pathLst>
              <a:path extrusionOk="0" h="7710963" w="4751881">
                <a:moveTo>
                  <a:pt x="0" y="0"/>
                </a:moveTo>
                <a:lnTo>
                  <a:pt x="4751881" y="0"/>
                </a:lnTo>
                <a:lnTo>
                  <a:pt x="475188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"/>
          <p:cNvSpPr txBox="1"/>
          <p:nvPr/>
        </p:nvSpPr>
        <p:spPr>
          <a:xfrm>
            <a:off x="2645025" y="3236417"/>
            <a:ext cx="12997950" cy="1216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QUEM SOMOS?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2690971" y="4268826"/>
            <a:ext cx="10977900" cy="2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Mulheres em Dados é uma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organização sem fins lucrativos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com a missão de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diminuir a diferença de gênero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e ajudar as mulheres na área de dados. Criamos uma comunidade de acolhimento, partilha e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apoio mútuo entre mulheres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 diferentes contextos.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6" l="0" r="-2" t="0"/>
            </a:stretch>
          </a:blipFill>
          <a:ln>
            <a:noFill/>
          </a:ln>
        </p:spPr>
      </p:sp>
      <p:sp>
        <p:nvSpPr>
          <p:cNvPr id="166" name="Google Shape;166;p3"/>
          <p:cNvSpPr/>
          <p:nvPr/>
        </p:nvSpPr>
        <p:spPr>
          <a:xfrm>
            <a:off x="14078158" y="6335978"/>
            <a:ext cx="2996404" cy="3029002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3"/>
          <p:cNvSpPr/>
          <p:nvPr/>
        </p:nvSpPr>
        <p:spPr>
          <a:xfrm rot="-8100000">
            <a:off x="7223969" y="-3077575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3"/>
          <p:cNvSpPr txBox="1"/>
          <p:nvPr/>
        </p:nvSpPr>
        <p:spPr>
          <a:xfrm>
            <a:off x="1068450" y="2731482"/>
            <a:ext cx="80755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NOSSO CONTEXTO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2745452" y="3232939"/>
            <a:ext cx="11796900" cy="4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falta de equidade de gênero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é um problema que atinge a nossa sociedade como um todo.</a:t>
            </a:r>
            <a:endParaRPr/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2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Em dados, as mulheres ainda são minoria nos cargos como um todo e raridade quando se fala em cargos de liderança. Segundo o relatório State of Data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2021, 81,4%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dos profissionais de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dados no Brasil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são </a:t>
            </a:r>
            <a:r>
              <a:rPr b="1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homens</a:t>
            </a:r>
            <a:r>
              <a:rPr b="0" i="0" lang="en-US" sz="2602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com idade entre 21 e 40 anos. </a:t>
            </a:r>
            <a:endParaRPr/>
          </a:p>
          <a:p>
            <a:pPr indent="0" lvl="0" marL="0" marR="0" rtl="0" algn="l">
              <a:lnSpc>
                <a:spcPct val="138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2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0" name="Google Shape;170;p3"/>
          <p:cNvSpPr/>
          <p:nvPr/>
        </p:nvSpPr>
        <p:spPr>
          <a:xfrm rot="6406580">
            <a:off x="-7910925" y="5368712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168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>
            <a:off x="1880692" y="1508397"/>
            <a:ext cx="13344454" cy="7266699"/>
            <a:chOff x="0" y="-38100"/>
            <a:chExt cx="3940000" cy="2145520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3940000" cy="2107420"/>
            </a:xfrm>
            <a:custGeom>
              <a:rect b="b" l="l" r="r" t="t"/>
              <a:pathLst>
                <a:path extrusionOk="0" h="2107420" w="3940000">
                  <a:moveTo>
                    <a:pt x="29588" y="0"/>
                  </a:moveTo>
                  <a:lnTo>
                    <a:pt x="3910412" y="0"/>
                  </a:lnTo>
                  <a:cubicBezTo>
                    <a:pt x="3926753" y="0"/>
                    <a:pt x="3940000" y="13247"/>
                    <a:pt x="3940000" y="29588"/>
                  </a:cubicBezTo>
                  <a:lnTo>
                    <a:pt x="3940000" y="2077832"/>
                  </a:lnTo>
                  <a:cubicBezTo>
                    <a:pt x="3940000" y="2094173"/>
                    <a:pt x="3926753" y="2107420"/>
                    <a:pt x="3910412" y="2107420"/>
                  </a:cubicBezTo>
                  <a:lnTo>
                    <a:pt x="29588" y="2107420"/>
                  </a:lnTo>
                  <a:cubicBezTo>
                    <a:pt x="13247" y="2107420"/>
                    <a:pt x="0" y="2094173"/>
                    <a:pt x="0" y="2077832"/>
                  </a:cubicBezTo>
                  <a:lnTo>
                    <a:pt x="0" y="29588"/>
                  </a:lnTo>
                  <a:cubicBezTo>
                    <a:pt x="0" y="13247"/>
                    <a:pt x="13247" y="0"/>
                    <a:pt x="29588" y="0"/>
                  </a:cubicBezTo>
                  <a:close/>
                </a:path>
              </a:pathLst>
            </a:custGeom>
            <a:solidFill>
              <a:srgbClr val="FE6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0" y="-38100"/>
              <a:ext cx="3940000" cy="214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4"/>
          <p:cNvGrpSpPr/>
          <p:nvPr/>
        </p:nvGrpSpPr>
        <p:grpSpPr>
          <a:xfrm>
            <a:off x="1706987" y="1756953"/>
            <a:ext cx="13344386" cy="7266662"/>
            <a:chOff x="0" y="-38100"/>
            <a:chExt cx="3940000" cy="2145520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3940000" cy="2107420"/>
            </a:xfrm>
            <a:custGeom>
              <a:rect b="b" l="l" r="r" t="t"/>
              <a:pathLst>
                <a:path extrusionOk="0" h="2107420" w="3940000">
                  <a:moveTo>
                    <a:pt x="29588" y="0"/>
                  </a:moveTo>
                  <a:lnTo>
                    <a:pt x="3910412" y="0"/>
                  </a:lnTo>
                  <a:cubicBezTo>
                    <a:pt x="3926753" y="0"/>
                    <a:pt x="3940000" y="13247"/>
                    <a:pt x="3940000" y="29588"/>
                  </a:cubicBezTo>
                  <a:lnTo>
                    <a:pt x="3940000" y="2077832"/>
                  </a:lnTo>
                  <a:cubicBezTo>
                    <a:pt x="3940000" y="2094173"/>
                    <a:pt x="3926753" y="2107420"/>
                    <a:pt x="3910412" y="2107420"/>
                  </a:cubicBezTo>
                  <a:lnTo>
                    <a:pt x="29588" y="2107420"/>
                  </a:lnTo>
                  <a:cubicBezTo>
                    <a:pt x="13247" y="2107420"/>
                    <a:pt x="0" y="2094173"/>
                    <a:pt x="0" y="2077832"/>
                  </a:cubicBezTo>
                  <a:lnTo>
                    <a:pt x="0" y="29588"/>
                  </a:lnTo>
                  <a:cubicBezTo>
                    <a:pt x="0" y="13247"/>
                    <a:pt x="13247" y="0"/>
                    <a:pt x="29588" y="0"/>
                  </a:cubicBezTo>
                  <a:close/>
                </a:path>
              </a:pathLst>
            </a:custGeom>
            <a:solidFill>
              <a:srgbClr val="88C9EA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0" y="-38100"/>
              <a:ext cx="3940000" cy="214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1533282" y="1578526"/>
            <a:ext cx="13344386" cy="7266662"/>
            <a:chOff x="0" y="-38100"/>
            <a:chExt cx="3940000" cy="2145520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3940000" cy="2107420"/>
            </a:xfrm>
            <a:custGeom>
              <a:rect b="b" l="l" r="r" t="t"/>
              <a:pathLst>
                <a:path extrusionOk="0" h="2107420" w="3940000">
                  <a:moveTo>
                    <a:pt x="29588" y="0"/>
                  </a:moveTo>
                  <a:lnTo>
                    <a:pt x="3910412" y="0"/>
                  </a:lnTo>
                  <a:cubicBezTo>
                    <a:pt x="3926753" y="0"/>
                    <a:pt x="3940000" y="13247"/>
                    <a:pt x="3940000" y="29588"/>
                  </a:cubicBezTo>
                  <a:lnTo>
                    <a:pt x="3940000" y="2077832"/>
                  </a:lnTo>
                  <a:cubicBezTo>
                    <a:pt x="3940000" y="2094173"/>
                    <a:pt x="3926753" y="2107420"/>
                    <a:pt x="3910412" y="2107420"/>
                  </a:cubicBezTo>
                  <a:lnTo>
                    <a:pt x="29588" y="2107420"/>
                  </a:lnTo>
                  <a:cubicBezTo>
                    <a:pt x="13247" y="2107420"/>
                    <a:pt x="0" y="2094173"/>
                    <a:pt x="0" y="2077832"/>
                  </a:cubicBezTo>
                  <a:lnTo>
                    <a:pt x="0" y="29588"/>
                  </a:lnTo>
                  <a:cubicBezTo>
                    <a:pt x="0" y="13247"/>
                    <a:pt x="13247" y="0"/>
                    <a:pt x="29588" y="0"/>
                  </a:cubicBezTo>
                  <a:close/>
                </a:path>
              </a:pathLst>
            </a:custGeom>
            <a:solidFill>
              <a:srgbClr val="FFE6DC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 txBox="1"/>
            <p:nvPr/>
          </p:nvSpPr>
          <p:spPr>
            <a:xfrm>
              <a:off x="0" y="-38100"/>
              <a:ext cx="3940000" cy="214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12403050" y="686112"/>
            <a:ext cx="3008945" cy="3044463"/>
          </a:xfrm>
          <a:custGeom>
            <a:rect b="b" l="l" r="r" t="t"/>
            <a:pathLst>
              <a:path extrusionOk="0" h="3044463" w="3008945">
                <a:moveTo>
                  <a:pt x="0" y="0"/>
                </a:moveTo>
                <a:lnTo>
                  <a:pt x="3008944" y="0"/>
                </a:lnTo>
                <a:lnTo>
                  <a:pt x="3008944" y="3044463"/>
                </a:lnTo>
                <a:lnTo>
                  <a:pt x="0" y="3044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4"/>
          <p:cNvSpPr txBox="1"/>
          <p:nvPr/>
        </p:nvSpPr>
        <p:spPr>
          <a:xfrm>
            <a:off x="1608441" y="3730575"/>
            <a:ext cx="13170600" cy="5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Space Grotesk"/>
                <a:ea typeface="Space Grotesk"/>
                <a:cs typeface="Space Grotesk"/>
                <a:sym typeface="Space Grotesk"/>
              </a:rPr>
              <a:t>2021: </a:t>
            </a:r>
            <a: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  <a:t>Primeira reunião da comunidade — idealização, definição de propósito e missão.</a:t>
            </a:r>
            <a:endParaRPr sz="27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Space Grotesk"/>
                <a:ea typeface="Space Grotesk"/>
                <a:cs typeface="Space Grotesk"/>
                <a:sym typeface="Space Grotesk"/>
              </a:rPr>
              <a:t>2022: </a:t>
            </a:r>
            <a: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  <a:t>Abertura da primeira turma de staffs da comunidade.</a:t>
            </a:r>
            <a:b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1" lang="en-US" sz="2700">
                <a:latin typeface="Space Grotesk"/>
                <a:ea typeface="Space Grotesk"/>
                <a:cs typeface="Space Grotesk"/>
                <a:sym typeface="Space Grotesk"/>
              </a:rPr>
              <a:t>2023: </a:t>
            </a:r>
            <a: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  <a:t>Aulas técnicas no Youtube, Primeiro Big Data Experience presencial.</a:t>
            </a:r>
            <a:endParaRPr sz="27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Space Grotesk"/>
                <a:ea typeface="Space Grotesk"/>
                <a:cs typeface="Space Grotesk"/>
                <a:sym typeface="Space Grotesk"/>
              </a:rPr>
              <a:t>2024:</a:t>
            </a:r>
            <a: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  <a:t> Mentorias, aulas de inglês no Youtube, Segundo Big Data Experience presencial.</a:t>
            </a:r>
            <a:endParaRPr sz="27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just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Space Grotesk"/>
                <a:ea typeface="Space Grotesk"/>
                <a:cs typeface="Space Grotesk"/>
                <a:sym typeface="Space Grotesk"/>
              </a:rPr>
              <a:t>2025:</a:t>
            </a:r>
            <a:r>
              <a:rPr lang="en-US" sz="2700">
                <a:latin typeface="Space Grotesk"/>
                <a:ea typeface="Space Grotesk"/>
                <a:cs typeface="Space Grotesk"/>
                <a:sym typeface="Space Grotesk"/>
              </a:rPr>
              <a:t> Clube do livro, Participação no AI &amp; Data Leaders 2025, AfroPython Salvador, Festival Mulheres de Produto 2025 e Primeiro Hackathon da comunidade.</a:t>
            </a:r>
            <a:endParaRPr sz="27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626319" y="2492847"/>
            <a:ext cx="80755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NOSSA HISTÓRIA</a:t>
            </a:r>
            <a:endParaRPr/>
          </a:p>
        </p:txBody>
      </p:sp>
      <p:sp>
        <p:nvSpPr>
          <p:cNvPr id="191" name="Google Shape;191;p4"/>
          <p:cNvSpPr/>
          <p:nvPr/>
        </p:nvSpPr>
        <p:spPr>
          <a:xfrm rot="-5400000">
            <a:off x="8115576" y="4189225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106" l="0" r="-2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/>
          <p:nvPr/>
        </p:nvSpPr>
        <p:spPr>
          <a:xfrm>
            <a:off x="-74150" y="8378450"/>
            <a:ext cx="18436298" cy="1908550"/>
          </a:xfrm>
          <a:custGeom>
            <a:rect b="b" l="l" r="r" t="t"/>
            <a:pathLst>
              <a:path extrusionOk="0" h="1908550" w="18436298">
                <a:moveTo>
                  <a:pt x="0" y="0"/>
                </a:moveTo>
                <a:lnTo>
                  <a:pt x="18436298" y="0"/>
                </a:lnTo>
                <a:lnTo>
                  <a:pt x="18436298" y="1908550"/>
                </a:lnTo>
                <a:lnTo>
                  <a:pt x="0" y="190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106" l="0" r="-2" t="0"/>
            </a:stretch>
          </a:blipFill>
          <a:ln>
            <a:noFill/>
          </a:ln>
        </p:spPr>
      </p:sp>
      <p:sp>
        <p:nvSpPr>
          <p:cNvPr id="201" name="Google Shape;201;p6"/>
          <p:cNvSpPr/>
          <p:nvPr/>
        </p:nvSpPr>
        <p:spPr>
          <a:xfrm>
            <a:off x="14078158" y="6335978"/>
            <a:ext cx="2996404" cy="3029002"/>
          </a:xfrm>
          <a:custGeom>
            <a:rect b="b" l="l" r="r" t="t"/>
            <a:pathLst>
              <a:path extrusionOk="0" h="3029002" w="2996404">
                <a:moveTo>
                  <a:pt x="0" y="0"/>
                </a:moveTo>
                <a:lnTo>
                  <a:pt x="2996404" y="0"/>
                </a:lnTo>
                <a:lnTo>
                  <a:pt x="2996404" y="3029002"/>
                </a:lnTo>
                <a:lnTo>
                  <a:pt x="0" y="3029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6"/>
          <p:cNvSpPr/>
          <p:nvPr/>
        </p:nvSpPr>
        <p:spPr>
          <a:xfrm rot="-8100000">
            <a:off x="7223969" y="-3077575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6"/>
          <p:cNvSpPr txBox="1"/>
          <p:nvPr/>
        </p:nvSpPr>
        <p:spPr>
          <a:xfrm>
            <a:off x="477250" y="2797150"/>
            <a:ext cx="157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Space Grotesk Medium"/>
                <a:ea typeface="Space Grotesk Medium"/>
                <a:cs typeface="Space Grotesk Medium"/>
                <a:sym typeface="Space Grotesk Medium"/>
              </a:rPr>
              <a:t>QUEM ACREDITA NO NOSSO PROPÓSITO</a:t>
            </a:r>
            <a:endParaRPr/>
          </a:p>
        </p:txBody>
      </p:sp>
      <p:sp>
        <p:nvSpPr>
          <p:cNvPr id="204" name="Google Shape;204;p6"/>
          <p:cNvSpPr/>
          <p:nvPr/>
        </p:nvSpPr>
        <p:spPr>
          <a:xfrm rot="6406580">
            <a:off x="-7910925" y="5368712"/>
            <a:ext cx="13708378" cy="3809787"/>
          </a:xfrm>
          <a:custGeom>
            <a:rect b="b" l="l" r="r" t="t"/>
            <a:pathLst>
              <a:path extrusionOk="0" h="3809787" w="13708378">
                <a:moveTo>
                  <a:pt x="0" y="0"/>
                </a:moveTo>
                <a:lnTo>
                  <a:pt x="13708378" y="0"/>
                </a:lnTo>
                <a:lnTo>
                  <a:pt x="13708378" y="3809786"/>
                </a:lnTo>
                <a:lnTo>
                  <a:pt x="0" y="380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5" name="Google Shape;205;p6" title="LG_LINUXTips_PRETO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4500" y="3908588"/>
            <a:ext cx="5717325" cy="1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7">
            <a:alphaModFix/>
          </a:blip>
          <a:srcRect b="23545" l="0" r="0" t="21455"/>
          <a:stretch/>
        </p:blipFill>
        <p:spPr>
          <a:xfrm>
            <a:off x="9321000" y="5819937"/>
            <a:ext cx="4447900" cy="24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8">
            <a:alphaModFix/>
          </a:blip>
          <a:srcRect b="31166" l="25769" r="27180" t="32334"/>
          <a:stretch/>
        </p:blipFill>
        <p:spPr>
          <a:xfrm>
            <a:off x="1808200" y="4667300"/>
            <a:ext cx="6809601" cy="276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6DC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/>
          <p:nvPr/>
        </p:nvSpPr>
        <p:spPr>
          <a:xfrm>
            <a:off x="2046238" y="767766"/>
            <a:ext cx="9052455" cy="8999649"/>
          </a:xfrm>
          <a:custGeom>
            <a:rect b="b" l="l" r="r" t="t"/>
            <a:pathLst>
              <a:path extrusionOk="0" h="8999649" w="9052455">
                <a:moveTo>
                  <a:pt x="0" y="0"/>
                </a:moveTo>
                <a:lnTo>
                  <a:pt x="9052455" y="0"/>
                </a:lnTo>
                <a:lnTo>
                  <a:pt x="9052455" y="8999648"/>
                </a:lnTo>
                <a:lnTo>
                  <a:pt x="0" y="8999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7"/>
          <p:cNvSpPr/>
          <p:nvPr/>
        </p:nvSpPr>
        <p:spPr>
          <a:xfrm>
            <a:off x="13435498" y="4566169"/>
            <a:ext cx="4852502" cy="5911677"/>
          </a:xfrm>
          <a:custGeom>
            <a:rect b="b" l="l" r="r" t="t"/>
            <a:pathLst>
              <a:path extrusionOk="0" h="5911677" w="4852502">
                <a:moveTo>
                  <a:pt x="0" y="0"/>
                </a:moveTo>
                <a:lnTo>
                  <a:pt x="4852502" y="0"/>
                </a:lnTo>
                <a:lnTo>
                  <a:pt x="4852502" y="5911677"/>
                </a:lnTo>
                <a:lnTo>
                  <a:pt x="0" y="59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 rot="-5400000">
            <a:off x="-8082680" y="2525914"/>
            <a:ext cx="13708378" cy="5483351"/>
          </a:xfrm>
          <a:custGeom>
            <a:rect b="b" l="l" r="r" t="t"/>
            <a:pathLst>
              <a:path extrusionOk="0" h="5483351" w="13708378">
                <a:moveTo>
                  <a:pt x="0" y="0"/>
                </a:moveTo>
                <a:lnTo>
                  <a:pt x="13708378" y="0"/>
                </a:lnTo>
                <a:lnTo>
                  <a:pt x="13708378" y="5483352"/>
                </a:lnTo>
                <a:lnTo>
                  <a:pt x="0" y="5483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>
            <a:off x="8550715" y="891856"/>
            <a:ext cx="2320942" cy="741734"/>
          </a:xfrm>
          <a:custGeom>
            <a:rect b="b" l="l" r="r" t="t"/>
            <a:pathLst>
              <a:path extrusionOk="0" h="741734" w="2320942">
                <a:moveTo>
                  <a:pt x="0" y="0"/>
                </a:moveTo>
                <a:lnTo>
                  <a:pt x="2320942" y="0"/>
                </a:lnTo>
                <a:lnTo>
                  <a:pt x="2320942" y="741734"/>
                </a:lnTo>
                <a:lnTo>
                  <a:pt x="0" y="741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7"/>
          <p:cNvSpPr/>
          <p:nvPr/>
        </p:nvSpPr>
        <p:spPr>
          <a:xfrm>
            <a:off x="2561451" y="3192008"/>
            <a:ext cx="711501" cy="526511"/>
          </a:xfrm>
          <a:custGeom>
            <a:rect b="b" l="l" r="r" t="t"/>
            <a:pathLst>
              <a:path extrusionOk="0" h="526511" w="711501">
                <a:moveTo>
                  <a:pt x="0" y="0"/>
                </a:moveTo>
                <a:lnTo>
                  <a:pt x="711501" y="0"/>
                </a:lnTo>
                <a:lnTo>
                  <a:pt x="711501" y="526511"/>
                </a:lnTo>
                <a:lnTo>
                  <a:pt x="0" y="526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7"/>
          <p:cNvSpPr/>
          <p:nvPr/>
        </p:nvSpPr>
        <p:spPr>
          <a:xfrm>
            <a:off x="2561451" y="4409846"/>
            <a:ext cx="782986" cy="667674"/>
          </a:xfrm>
          <a:custGeom>
            <a:rect b="b" l="l" r="r" t="t"/>
            <a:pathLst>
              <a:path extrusionOk="0" h="667674" w="782986">
                <a:moveTo>
                  <a:pt x="0" y="0"/>
                </a:moveTo>
                <a:lnTo>
                  <a:pt x="782986" y="0"/>
                </a:lnTo>
                <a:lnTo>
                  <a:pt x="782986" y="667674"/>
                </a:lnTo>
                <a:lnTo>
                  <a:pt x="0" y="667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>
            <a:off x="2583365" y="5542893"/>
            <a:ext cx="667674" cy="667674"/>
          </a:xfrm>
          <a:custGeom>
            <a:rect b="b" l="l" r="r" t="t"/>
            <a:pathLst>
              <a:path extrusionOk="0" h="667674" w="667674">
                <a:moveTo>
                  <a:pt x="0" y="0"/>
                </a:moveTo>
                <a:lnTo>
                  <a:pt x="667673" y="0"/>
                </a:lnTo>
                <a:lnTo>
                  <a:pt x="667673" y="667674"/>
                </a:lnTo>
                <a:lnTo>
                  <a:pt x="0" y="667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>
            <a:off x="2620145" y="6762159"/>
            <a:ext cx="724292" cy="495235"/>
          </a:xfrm>
          <a:custGeom>
            <a:rect b="b" l="l" r="r" t="t"/>
            <a:pathLst>
              <a:path extrusionOk="0" h="495235" w="724292">
                <a:moveTo>
                  <a:pt x="0" y="0"/>
                </a:moveTo>
                <a:lnTo>
                  <a:pt x="724292" y="0"/>
                </a:lnTo>
                <a:lnTo>
                  <a:pt x="724292" y="495234"/>
                </a:lnTo>
                <a:lnTo>
                  <a:pt x="0" y="495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7"/>
          <p:cNvSpPr txBox="1"/>
          <p:nvPr/>
        </p:nvSpPr>
        <p:spPr>
          <a:xfrm>
            <a:off x="1513184" y="2101164"/>
            <a:ext cx="5823723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26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NOSSOS NÚMEROS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3514810" y="3220599"/>
            <a:ext cx="11796805" cy="51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+ de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12k</a:t>
            </a: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3514810" y="4509019"/>
            <a:ext cx="117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+ de</a:t>
            </a:r>
            <a:r>
              <a:rPr b="1" i="0" lang="en-US" sz="3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4</a:t>
            </a:r>
            <a:r>
              <a:rPr b="1" lang="en-US" sz="3000">
                <a:latin typeface="Space Grotesk Medium"/>
                <a:ea typeface="Space Grotesk Medium"/>
                <a:cs typeface="Space Grotesk Medium"/>
                <a:sym typeface="Space Grotesk Medium"/>
              </a:rPr>
              <a:t>8</a:t>
            </a:r>
            <a:r>
              <a:rPr b="1" i="0" lang="en-US" sz="3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k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3514810" y="5642065"/>
            <a:ext cx="11796805" cy="51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+ de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12k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3514810" y="6775111"/>
            <a:ext cx="11796805" cy="51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+ de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4k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